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9.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35" r:id="rId2"/>
    <p:sldMasterId id="2147483793" r:id="rId3"/>
    <p:sldMasterId id="2147483844" r:id="rId4"/>
    <p:sldMasterId id="2147483941" r:id="rId5"/>
    <p:sldMasterId id="2147483970" r:id="rId6"/>
    <p:sldMasterId id="2147484030" r:id="rId7"/>
    <p:sldMasterId id="2147484088" r:id="rId8"/>
    <p:sldMasterId id="2147484117" r:id="rId9"/>
    <p:sldMasterId id="2147484146" r:id="rId10"/>
  </p:sldMasterIdLst>
  <p:notesMasterIdLst>
    <p:notesMasterId r:id="rId57"/>
  </p:notesMasterIdLst>
  <p:sldIdLst>
    <p:sldId id="1446" r:id="rId11"/>
    <p:sldId id="1510" r:id="rId12"/>
    <p:sldId id="1496" r:id="rId13"/>
    <p:sldId id="1523" r:id="rId14"/>
    <p:sldId id="1524" r:id="rId15"/>
    <p:sldId id="1464" r:id="rId16"/>
    <p:sldId id="1451" r:id="rId17"/>
    <p:sldId id="1463" r:id="rId18"/>
    <p:sldId id="1465" r:id="rId19"/>
    <p:sldId id="1515" r:id="rId20"/>
    <p:sldId id="1462" r:id="rId21"/>
    <p:sldId id="1471" r:id="rId22"/>
    <p:sldId id="1472" r:id="rId23"/>
    <p:sldId id="1474" r:id="rId24"/>
    <p:sldId id="1475" r:id="rId25"/>
    <p:sldId id="1476" r:id="rId26"/>
    <p:sldId id="1512" r:id="rId27"/>
    <p:sldId id="1513" r:id="rId28"/>
    <p:sldId id="1514" r:id="rId29"/>
    <p:sldId id="1477" r:id="rId30"/>
    <p:sldId id="1480" r:id="rId31"/>
    <p:sldId id="1511" r:id="rId32"/>
    <p:sldId id="1481" r:id="rId33"/>
    <p:sldId id="1484" r:id="rId34"/>
    <p:sldId id="1521" r:id="rId35"/>
    <p:sldId id="1482" r:id="rId36"/>
    <p:sldId id="1483" r:id="rId37"/>
    <p:sldId id="1500" r:id="rId38"/>
    <p:sldId id="1516" r:id="rId39"/>
    <p:sldId id="1487" r:id="rId40"/>
    <p:sldId id="1488" r:id="rId41"/>
    <p:sldId id="1490" r:id="rId42"/>
    <p:sldId id="1493" r:id="rId43"/>
    <p:sldId id="1494" r:id="rId44"/>
    <p:sldId id="1495" r:id="rId45"/>
    <p:sldId id="1492" r:id="rId46"/>
    <p:sldId id="1527" r:id="rId47"/>
    <p:sldId id="1526" r:id="rId48"/>
    <p:sldId id="1518" r:id="rId49"/>
    <p:sldId id="1519" r:id="rId50"/>
    <p:sldId id="1520" r:id="rId51"/>
    <p:sldId id="1517" r:id="rId52"/>
    <p:sldId id="1503" r:id="rId53"/>
    <p:sldId id="1504" r:id="rId54"/>
    <p:sldId id="1505" r:id="rId55"/>
    <p:sldId id="1506" r:id="rId56"/>
  </p:sldIdLst>
  <p:sldSz cx="16256000" cy="9144000"/>
  <p:notesSz cx="9236075" cy="7010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D3D3"/>
    <a:srgbClr val="9DA9A9"/>
    <a:srgbClr val="1E73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7565" autoAdjust="0"/>
    <p:restoredTop sz="65530" autoAdjust="0"/>
  </p:normalViewPr>
  <p:slideViewPr>
    <p:cSldViewPr snapToGrid="0">
      <p:cViewPr varScale="1">
        <p:scale>
          <a:sx n="54" d="100"/>
          <a:sy n="54" d="100"/>
        </p:scale>
        <p:origin x="834" y="84"/>
      </p:cViewPr>
      <p:guideLst>
        <p:guide orient="horz" pos="2880"/>
        <p:guide pos="512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2281238" y="525463"/>
            <a:ext cx="4673600" cy="2628900"/>
          </a:xfrm>
          <a:prstGeom prst="rect">
            <a:avLst/>
          </a:prstGeom>
        </p:spPr>
        <p:txBody>
          <a:bodyPr lIns="92830" tIns="46415" rIns="92830" bIns="46415"/>
          <a:lstStyle/>
          <a:p>
            <a:endParaRPr/>
          </a:p>
        </p:txBody>
      </p:sp>
      <p:sp>
        <p:nvSpPr>
          <p:cNvPr id="205" name="Shape 205"/>
          <p:cNvSpPr>
            <a:spLocks noGrp="1"/>
          </p:cNvSpPr>
          <p:nvPr>
            <p:ph type="body" sz="quarter" idx="1"/>
          </p:nvPr>
        </p:nvSpPr>
        <p:spPr>
          <a:xfrm>
            <a:off x="1231477" y="3329940"/>
            <a:ext cx="6773122" cy="3154680"/>
          </a:xfrm>
          <a:prstGeom prst="rect">
            <a:avLst/>
          </a:prstGeom>
        </p:spPr>
        <p:txBody>
          <a:bodyPr lIns="92830" tIns="46415" rIns="92830" bIns="46415"/>
          <a:lstStyle/>
          <a:p>
            <a:endParaRPr/>
          </a:p>
        </p:txBody>
      </p:sp>
    </p:spTree>
    <p:extLst>
      <p:ext uri="{BB962C8B-B14F-4D97-AF65-F5344CB8AC3E}">
        <p14:creationId xmlns:p14="http://schemas.microsoft.com/office/powerpoint/2010/main" val="746749605"/>
      </p:ext>
    </p:extLst>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404927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And the Youth of the world demanded Climate Action during this Strike, Sept, 2019, by 250K people in NYC  (8 million people, in thousands of events during the week before and during the 2019 UN Climate summit in  this was the current UN Climate summit in NYC.</a:t>
            </a:r>
          </a:p>
          <a:p>
            <a:r>
              <a:rPr lang="en-US" dirty="0"/>
              <a:t>  Pat and I were down there carrying Climate Crisis signs as we marched and chanted to Battery Park to hear Greta Thunberg, the climate hero of the world’s youth.</a:t>
            </a:r>
          </a:p>
        </p:txBody>
      </p:sp>
    </p:spTree>
    <p:extLst>
      <p:ext uri="{BB962C8B-B14F-4D97-AF65-F5344CB8AC3E}">
        <p14:creationId xmlns:p14="http://schemas.microsoft.com/office/powerpoint/2010/main" val="397241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197 countries have signed or acceded   to the Paris agreement.  Subsequently, the Trump administration announced its intention to withdraw</a:t>
            </a:r>
          </a:p>
        </p:txBody>
      </p:sp>
    </p:spTree>
    <p:extLst>
      <p:ext uri="{BB962C8B-B14F-4D97-AF65-F5344CB8AC3E}">
        <p14:creationId xmlns:p14="http://schemas.microsoft.com/office/powerpoint/2010/main" val="2334029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Across NJ, we have companies like “KDC Solar”, who specialize in erecting immense solar fields, in partnership with large businesses.  “KDC Solar” offers to erect solar systems, with no up-front cost, and then sell the electricity to the business at a BIG savings over JCP&amp;L.  This is called a “Purchase Power Agreement” or “PPA” – keep your eyes open- this is happening ALL OVER THE US.</a:t>
            </a:r>
          </a:p>
          <a:p>
            <a:r>
              <a:rPr lang="en-US" sz="1200" b="1" i="1" dirty="0"/>
              <a:t>It is very similar to a homeowner, renting their rooftop to a solar installer for $1.  That installer then installs and owns the rooftop solar, and sells low cost electricity to the homeowner.</a:t>
            </a:r>
          </a:p>
        </p:txBody>
      </p:sp>
    </p:spTree>
    <p:extLst>
      <p:ext uri="{BB962C8B-B14F-4D97-AF65-F5344CB8AC3E}">
        <p14:creationId xmlns:p14="http://schemas.microsoft.com/office/powerpoint/2010/main" val="138522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400" b="1" i="1" dirty="0"/>
              <a:t>Similarly, Sea Brook Village in </a:t>
            </a:r>
            <a:r>
              <a:rPr lang="en-US" sz="1400" b="1" i="1" dirty="0" err="1"/>
              <a:t>TintonFalls</a:t>
            </a:r>
            <a:r>
              <a:rPr lang="en-US" sz="1400" b="1" i="1" dirty="0"/>
              <a:t> (15 acres of solar)</a:t>
            </a:r>
          </a:p>
          <a:p>
            <a:pPr marL="0" marR="0" lvl="0" indent="0" defTabSz="457200" eaLnBrk="1" fontAlgn="auto" latinLnBrk="0" hangingPunct="1">
              <a:lnSpc>
                <a:spcPct val="100000"/>
              </a:lnSpc>
              <a:spcBef>
                <a:spcPts val="0"/>
              </a:spcBef>
              <a:spcAft>
                <a:spcPts val="0"/>
              </a:spcAft>
              <a:buClrTx/>
              <a:buSzTx/>
              <a:buFontTx/>
              <a:buNone/>
              <a:tabLst/>
              <a:defRPr/>
            </a:pPr>
            <a:r>
              <a:rPr lang="en-US" sz="1400" b="1" i="1" dirty="0" err="1"/>
              <a:t>CentraState</a:t>
            </a:r>
            <a:r>
              <a:rPr lang="en-US" sz="1400" b="1" i="1" dirty="0"/>
              <a:t> Hospital, Freehold (26 acres 6.3MW; 8.1 million KWH/Yr.) </a:t>
            </a:r>
          </a:p>
          <a:p>
            <a:pPr marL="0" marR="0" lvl="0" indent="0" defTabSz="457200" eaLnBrk="1" fontAlgn="auto" latinLnBrk="0" hangingPunct="1">
              <a:lnSpc>
                <a:spcPct val="100000"/>
              </a:lnSpc>
              <a:spcBef>
                <a:spcPts val="0"/>
              </a:spcBef>
              <a:spcAft>
                <a:spcPts val="0"/>
              </a:spcAft>
              <a:buClrTx/>
              <a:buSzTx/>
              <a:buFontTx/>
              <a:buNone/>
              <a:tabLst/>
              <a:defRPr/>
            </a:pPr>
            <a:endParaRPr lang="en-US" sz="1400" b="1" i="1" dirty="0"/>
          </a:p>
          <a:p>
            <a:pPr marL="0" marR="0" lvl="0" indent="0" defTabSz="457200" eaLnBrk="1" fontAlgn="auto" latinLnBrk="0" hangingPunct="1">
              <a:lnSpc>
                <a:spcPct val="100000"/>
              </a:lnSpc>
              <a:spcBef>
                <a:spcPts val="0"/>
              </a:spcBef>
              <a:spcAft>
                <a:spcPts val="0"/>
              </a:spcAft>
              <a:buClrTx/>
              <a:buSzTx/>
              <a:buFontTx/>
              <a:buNone/>
              <a:tabLst/>
              <a:defRPr/>
            </a:pPr>
            <a:r>
              <a:rPr lang="en-US" sz="1400" b="1" i="1" dirty="0"/>
              <a:t>In Middletown, we advocate for the Middletown train station parking to be covered with a solar Canopy, like the photo.  The Middletown Administrator is using an energy consultant to look into pricing.</a:t>
            </a:r>
          </a:p>
          <a:p>
            <a:endParaRPr lang="en-US" sz="1200" b="1" i="1" dirty="0"/>
          </a:p>
        </p:txBody>
      </p:sp>
    </p:spTree>
    <p:extLst>
      <p:ext uri="{BB962C8B-B14F-4D97-AF65-F5344CB8AC3E}">
        <p14:creationId xmlns:p14="http://schemas.microsoft.com/office/powerpoint/2010/main" val="63544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pPr marL="0" marR="0" lvl="0" indent="0" defTabSz="457200" eaLnBrk="1" fontAlgn="auto" latinLnBrk="0" hangingPunct="1">
              <a:lnSpc>
                <a:spcPct val="100000"/>
              </a:lnSpc>
              <a:spcBef>
                <a:spcPts val="0"/>
              </a:spcBef>
              <a:spcAft>
                <a:spcPts val="0"/>
              </a:spcAft>
              <a:buClrTx/>
              <a:buSzTx/>
              <a:buFontTx/>
              <a:buNone/>
              <a:tabLst/>
              <a:defRPr b="1"/>
            </a:pPr>
            <a:r>
              <a:rPr lang="en-US" sz="1200" dirty="0"/>
              <a:t>TRANSPORTATION IS THE LARGEST SOURCE OF GHG EMISSIONS</a:t>
            </a:r>
          </a:p>
          <a:p>
            <a:pPr>
              <a:defRPr b="1"/>
            </a:pPr>
            <a:endParaRPr lang="en-US" sz="1200" dirty="0"/>
          </a:p>
          <a:p>
            <a:pPr>
              <a:defRPr b="1"/>
            </a:pPr>
            <a:r>
              <a:rPr lang="en-US" sz="1200" dirty="0"/>
              <a:t>China is currently making ALL of its buses to be electric- and hopes to be the dominant world-wide electric bus supplier.</a:t>
            </a:r>
          </a:p>
        </p:txBody>
      </p:sp>
    </p:spTree>
    <p:extLst>
      <p:ext uri="{BB962C8B-B14F-4D97-AF65-F5344CB8AC3E}">
        <p14:creationId xmlns:p14="http://schemas.microsoft.com/office/powerpoint/2010/main" val="265399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241550" y="533400"/>
            <a:ext cx="4752975" cy="2673350"/>
          </a:xfrm>
        </p:spPr>
      </p:sp>
      <p:sp>
        <p:nvSpPr>
          <p:cNvPr id="286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a:defRPr b="1"/>
            </a:pPr>
            <a:r>
              <a:rPr lang="en-US" sz="1200" dirty="0"/>
              <a:t>AND ECONOMICS DICTATES WE WILL HAVE ELECTRIC TRUCKs.  </a:t>
            </a:r>
          </a:p>
          <a:p>
            <a:pPr>
              <a:defRPr b="1"/>
            </a:pPr>
            <a:r>
              <a:rPr lang="en-US" sz="1200" dirty="0"/>
              <a:t>We are moving forward for economic reasons, and because above 2 degrees C rise, much of our world becomes </a:t>
            </a:r>
            <a:r>
              <a:rPr lang="en-US" sz="1200" dirty="0" err="1"/>
              <a:t>unliveable</a:t>
            </a:r>
            <a:r>
              <a:rPr lang="en-US" sz="1200" dirty="0"/>
              <a:t> for our children</a:t>
            </a:r>
          </a:p>
          <a:p>
            <a:pPr>
              <a:defRPr b="1"/>
            </a:pPr>
            <a:r>
              <a:rPr lang="en-US" sz="1200" dirty="0"/>
              <a:t>CLICK</a:t>
            </a:r>
          </a:p>
          <a:p>
            <a:pPr>
              <a:defRPr b="1"/>
            </a:pPr>
            <a:r>
              <a:rPr lang="en-US" sz="1200" dirty="0"/>
              <a:t>Anheuser-Busch just announced the purchase of 21 electric “Class 8” trucks to handle its California deliveries.</a:t>
            </a:r>
          </a:p>
          <a:p>
            <a:pPr>
              <a:defRPr b="1"/>
            </a:pPr>
            <a:r>
              <a:rPr lang="en-US" sz="1200" dirty="0"/>
              <a:t>Building a 1MW solar filed to offset electricity required to charge these trucks</a:t>
            </a:r>
          </a:p>
          <a:p>
            <a:pPr>
              <a:defRPr b="1"/>
            </a:pPr>
            <a:r>
              <a:rPr lang="en-US" sz="1200" dirty="0"/>
              <a:t>Pledged 25% carbon emission reductions across their entire value chain by 2025</a:t>
            </a:r>
          </a:p>
          <a:p>
            <a:pPr marL="0" marR="0" lvl="0" indent="0" defTabSz="457200" eaLnBrk="1" fontAlgn="auto" latinLnBrk="0" hangingPunct="1">
              <a:lnSpc>
                <a:spcPct val="100000"/>
              </a:lnSpc>
              <a:spcBef>
                <a:spcPts val="0"/>
              </a:spcBef>
              <a:spcAft>
                <a:spcPts val="0"/>
              </a:spcAft>
              <a:buClrTx/>
              <a:buSzTx/>
              <a:buFontTx/>
              <a:buNone/>
              <a:tabLst/>
              <a:defRPr/>
            </a:pPr>
            <a:endParaRPr lang="en-US" sz="1200" dirty="0"/>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475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Propeller driven planes are moving to batteries.</a:t>
            </a:r>
          </a:p>
          <a:p>
            <a:r>
              <a:rPr lang="en-US" sz="1200" b="1" i="1" dirty="0"/>
              <a:t>Jets are exploring renewable Bio-fuel for jets, and are currently testing with 1000s of flights:</a:t>
            </a:r>
          </a:p>
          <a:p>
            <a:r>
              <a:rPr lang="en-US" sz="1200" b="1" i="1" dirty="0"/>
              <a:t>*********</a:t>
            </a:r>
          </a:p>
          <a:p>
            <a:pPr marL="171450" indent="-171450">
              <a:buFontTx/>
              <a:buChar char="-"/>
            </a:pPr>
            <a:endParaRPr lang="en-US" sz="1200" b="1" i="1" dirty="0"/>
          </a:p>
          <a:p>
            <a:pPr marL="171450" indent="-171450">
              <a:buFontTx/>
              <a:buChar char="-"/>
            </a:pPr>
            <a:r>
              <a:rPr lang="en-US" sz="1200" b="1" i="1" dirty="0"/>
              <a:t>Conversion of municipal solid waste/garbage to biofuel</a:t>
            </a:r>
          </a:p>
          <a:p>
            <a:pPr marL="171450" indent="-171450">
              <a:buFontTx/>
              <a:buChar char="-"/>
            </a:pPr>
            <a:r>
              <a:rPr lang="en-US" sz="1200" b="1" i="1" dirty="0"/>
              <a:t> Conversion of “forest residues”</a:t>
            </a:r>
          </a:p>
          <a:p>
            <a:pPr marL="171450" indent="-171450">
              <a:buFontTx/>
              <a:buChar char="-"/>
            </a:pPr>
            <a:r>
              <a:rPr lang="en-US" sz="1200" b="1" i="1" dirty="0"/>
              <a:t> Conversion of carbon emissions to fuels</a:t>
            </a:r>
          </a:p>
        </p:txBody>
      </p:sp>
    </p:spTree>
    <p:extLst>
      <p:ext uri="{BB962C8B-B14F-4D97-AF65-F5344CB8AC3E}">
        <p14:creationId xmlns:p14="http://schemas.microsoft.com/office/powerpoint/2010/main" val="3162982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pPr marL="0" marR="0" lvl="0" indent="0" defTabSz="464149" eaLnBrk="1" fontAlgn="auto" latinLnBrk="0" hangingPunct="1">
              <a:lnSpc>
                <a:spcPct val="100000"/>
              </a:lnSpc>
              <a:spcBef>
                <a:spcPts val="0"/>
              </a:spcBef>
              <a:spcAft>
                <a:spcPts val="0"/>
              </a:spcAft>
              <a:buClrTx/>
              <a:buSzTx/>
              <a:buFontTx/>
              <a:buNone/>
              <a:tabLst/>
              <a:defRPr/>
            </a:pPr>
            <a:r>
              <a:rPr lang="en-US" sz="1200" b="1" i="1" dirty="0"/>
              <a:t>11% of global carbon emissions comes from Building materials </a:t>
            </a:r>
          </a:p>
          <a:p>
            <a:pPr marL="0" marR="0" lvl="0" indent="0" defTabSz="464149" eaLnBrk="1" fontAlgn="auto" latinLnBrk="0" hangingPunct="1">
              <a:lnSpc>
                <a:spcPct val="100000"/>
              </a:lnSpc>
              <a:spcBef>
                <a:spcPts val="0"/>
              </a:spcBef>
              <a:spcAft>
                <a:spcPts val="0"/>
              </a:spcAft>
              <a:buClrTx/>
              <a:buSzTx/>
              <a:buFontTx/>
              <a:buNone/>
              <a:tabLst/>
              <a:defRPr/>
            </a:pPr>
            <a:r>
              <a:rPr lang="en-US" sz="1800" b="1" i="1" dirty="0"/>
              <a:t>Architects around the world are starting to design tall buildings with wood, instead of t</a:t>
            </a:r>
            <a:r>
              <a:rPr lang="en-US" sz="1800" b="1" dirty="0">
                <a:effectLst/>
                <a:latin typeface="+mn-lt"/>
                <a:ea typeface="+mn-ea"/>
                <a:cs typeface="+mn-cs"/>
                <a:sym typeface="Arial"/>
              </a:rPr>
              <a:t>raditional steel and concrete buildings which emit a LOT to manufacture</a:t>
            </a:r>
            <a:endParaRPr lang="en-US" sz="1800" dirty="0">
              <a:effectLst/>
              <a:latin typeface="+mn-lt"/>
              <a:ea typeface="+mn-ea"/>
              <a:cs typeface="+mn-cs"/>
              <a:sym typeface="Arial"/>
            </a:endParaRPr>
          </a:p>
          <a:p>
            <a:pPr defTabSz="464149"/>
            <a:r>
              <a:rPr lang="en-US" sz="1200" b="1" i="1" dirty="0"/>
              <a:t>CLICK</a:t>
            </a:r>
          </a:p>
          <a:p>
            <a:r>
              <a:rPr lang="en-US" sz="1200" b="1" i="1" dirty="0"/>
              <a:t>These tall building are built with cross-laminated, glued and nailed timbers</a:t>
            </a:r>
          </a:p>
          <a:p>
            <a:r>
              <a:rPr lang="en-US" sz="1800" b="1" dirty="0">
                <a:effectLst/>
                <a:latin typeface="+mn-lt"/>
                <a:ea typeface="+mn-ea"/>
                <a:cs typeface="+mn-cs"/>
                <a:sym typeface="Arial"/>
              </a:rPr>
              <a:t>Carbon Net zero construction is the norm for timber framed buildings!</a:t>
            </a:r>
          </a:p>
          <a:p>
            <a:r>
              <a:rPr lang="en-US" sz="1800" b="1" dirty="0">
                <a:effectLst/>
                <a:latin typeface="+mn-lt"/>
                <a:ea typeface="+mn-ea"/>
                <a:cs typeface="+mn-cs"/>
                <a:sym typeface="Arial"/>
              </a:rPr>
              <a:t>And the carbon is sequestered in the building, and reused when the building is eventually replaced.</a:t>
            </a:r>
          </a:p>
          <a:p>
            <a:r>
              <a:rPr lang="en-US" sz="1800" b="1" dirty="0">
                <a:effectLst/>
                <a:latin typeface="+mn-lt"/>
                <a:ea typeface="+mn-ea"/>
                <a:cs typeface="+mn-cs"/>
                <a:sym typeface="Arial"/>
              </a:rPr>
              <a:t>CLICK</a:t>
            </a:r>
          </a:p>
          <a:p>
            <a:r>
              <a:rPr lang="en-US" sz="1800" b="1" dirty="0">
                <a:effectLst/>
                <a:latin typeface="+mn-lt"/>
                <a:ea typeface="+mn-ea"/>
                <a:cs typeface="+mn-cs"/>
                <a:sym typeface="Arial"/>
              </a:rPr>
              <a:t>University buildings seem over-represented</a:t>
            </a:r>
          </a:p>
          <a:p>
            <a:r>
              <a:rPr lang="en-US" sz="1800" b="1" dirty="0">
                <a:effectLst/>
                <a:latin typeface="+mn-lt"/>
                <a:ea typeface="+mn-ea"/>
                <a:cs typeface="+mn-cs"/>
                <a:sym typeface="Arial"/>
              </a:rPr>
              <a:t>After all, universities TEACH sustainability principles!</a:t>
            </a:r>
          </a:p>
        </p:txBody>
      </p:sp>
    </p:spTree>
    <p:extLst>
      <p:ext uri="{BB962C8B-B14F-4D97-AF65-F5344CB8AC3E}">
        <p14:creationId xmlns:p14="http://schemas.microsoft.com/office/powerpoint/2010/main" val="375232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dirty="0">
                <a:effectLst/>
                <a:latin typeface="+mn-lt"/>
                <a:ea typeface="+mn-ea"/>
                <a:cs typeface="+mn-cs"/>
                <a:sym typeface="Arial"/>
              </a:rPr>
              <a:t>Many studies, including Yale Univ &amp; Univ of Wash have shown  that </a:t>
            </a:r>
            <a:r>
              <a:rPr lang="en-US" sz="1200" b="1" dirty="0" err="1">
                <a:effectLst/>
                <a:latin typeface="+mn-lt"/>
                <a:ea typeface="+mn-ea"/>
                <a:cs typeface="+mn-cs"/>
                <a:sym typeface="Arial"/>
              </a:rPr>
              <a:t>Netzero</a:t>
            </a:r>
            <a:r>
              <a:rPr lang="en-US" sz="1200" b="1" dirty="0">
                <a:effectLst/>
                <a:latin typeface="+mn-lt"/>
                <a:ea typeface="+mn-ea"/>
                <a:cs typeface="+mn-cs"/>
                <a:sym typeface="Arial"/>
              </a:rPr>
              <a:t> construction is possible!</a:t>
            </a:r>
            <a:endParaRPr lang="en-US" sz="1200" dirty="0">
              <a:effectLst/>
              <a:latin typeface="+mn-lt"/>
              <a:ea typeface="+mn-ea"/>
              <a:cs typeface="+mn-cs"/>
              <a:sym typeface="Arial"/>
            </a:endParaRPr>
          </a:p>
          <a:p>
            <a:r>
              <a:rPr lang="en-US" sz="1200" b="1" dirty="0">
                <a:effectLst/>
                <a:latin typeface="+mn-lt"/>
                <a:ea typeface="+mn-ea"/>
                <a:cs typeface="+mn-cs"/>
                <a:sym typeface="Arial"/>
              </a:rPr>
              <a:t>By managing the forest to harvest only what is grown </a:t>
            </a:r>
            <a:endParaRPr lang="en-US" sz="1200" dirty="0">
              <a:effectLst/>
              <a:latin typeface="+mn-lt"/>
              <a:ea typeface="+mn-ea"/>
              <a:cs typeface="+mn-cs"/>
              <a:sym typeface="Arial"/>
            </a:endParaRPr>
          </a:p>
          <a:p>
            <a:r>
              <a:rPr lang="en-US" sz="1200" b="1" dirty="0">
                <a:effectLst/>
                <a:latin typeface="+mn-lt"/>
                <a:ea typeface="+mn-ea"/>
                <a:cs typeface="+mn-cs"/>
                <a:sym typeface="Arial"/>
              </a:rPr>
              <a:t>THE CARBON IS SEQUESTERED IN THE BUILDING and results in </a:t>
            </a:r>
            <a:r>
              <a:rPr lang="en-US" sz="1200" b="1" dirty="0" err="1">
                <a:effectLst/>
                <a:latin typeface="+mn-lt"/>
                <a:ea typeface="+mn-ea"/>
                <a:cs typeface="+mn-cs"/>
                <a:sym typeface="Arial"/>
              </a:rPr>
              <a:t>netzero</a:t>
            </a:r>
            <a:r>
              <a:rPr lang="en-US" sz="1200" b="1" dirty="0">
                <a:effectLst/>
                <a:latin typeface="+mn-lt"/>
                <a:ea typeface="+mn-ea"/>
                <a:cs typeface="+mn-cs"/>
                <a:sym typeface="Arial"/>
              </a:rPr>
              <a:t> construction emissions!</a:t>
            </a:r>
            <a:endParaRPr lang="en-US" sz="1200" dirty="0">
              <a:effectLst/>
              <a:latin typeface="+mn-lt"/>
              <a:ea typeface="+mn-ea"/>
              <a:cs typeface="+mn-cs"/>
              <a:sym typeface="Arial"/>
            </a:endParaRPr>
          </a:p>
        </p:txBody>
      </p:sp>
    </p:spTree>
    <p:extLst>
      <p:ext uri="{BB962C8B-B14F-4D97-AF65-F5344CB8AC3E}">
        <p14:creationId xmlns:p14="http://schemas.microsoft.com/office/powerpoint/2010/main" val="211253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400" b="1" i="0" dirty="0"/>
              <a:t>It is not random that universities are over-represented.</a:t>
            </a:r>
          </a:p>
          <a:p>
            <a:r>
              <a:rPr lang="en-US" sz="1400" b="1" i="0" dirty="0"/>
              <a:t>More and more are known for sustainability.</a:t>
            </a:r>
          </a:p>
          <a:p>
            <a:r>
              <a:rPr lang="en-US" sz="1400" b="1" i="0" dirty="0"/>
              <a:t>Universities have sustainability managers, </a:t>
            </a:r>
          </a:p>
          <a:p>
            <a:r>
              <a:rPr lang="en-US" sz="1400" b="1" i="0" dirty="0"/>
              <a:t>And try to impress with sustainability practices/buildings</a:t>
            </a:r>
          </a:p>
        </p:txBody>
      </p:sp>
    </p:spTree>
    <p:extLst>
      <p:ext uri="{BB962C8B-B14F-4D97-AF65-F5344CB8AC3E}">
        <p14:creationId xmlns:p14="http://schemas.microsoft.com/office/powerpoint/2010/main" val="25675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25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400" b="1" dirty="0"/>
              <a:t>BY 2050:</a:t>
            </a:r>
          </a:p>
          <a:p>
            <a:r>
              <a:rPr lang="en-US" sz="1400" b="1" dirty="0"/>
              <a:t>Highly energy efficient NETZERO building standards will be the norm.</a:t>
            </a:r>
          </a:p>
          <a:p>
            <a:r>
              <a:rPr lang="en-US" sz="1400" b="1" dirty="0"/>
              <a:t>FOSSIL FUELS are almost totally abandoned.  </a:t>
            </a:r>
          </a:p>
          <a:p>
            <a:r>
              <a:rPr lang="en-US" sz="1400" b="1" dirty="0"/>
              <a:t>The world’s electric grids are upgraded for the high electrical loads</a:t>
            </a:r>
          </a:p>
          <a:p>
            <a:r>
              <a:rPr lang="en-US" sz="1400" b="1" dirty="0"/>
              <a:t>GAS STATIONS ARE NON-EXISTENT.   </a:t>
            </a:r>
          </a:p>
          <a:p>
            <a:r>
              <a:rPr lang="en-US" sz="1400" b="1" dirty="0"/>
              <a:t>In Maryland, the 1</a:t>
            </a:r>
            <a:r>
              <a:rPr lang="en-US" sz="1400" b="1" baseline="30000" dirty="0"/>
              <a:t>st</a:t>
            </a:r>
            <a:r>
              <a:rPr lang="en-US" sz="1400" b="1" dirty="0"/>
              <a:t> First US gas station just dumped the pumps &amp; installed EV Chargers </a:t>
            </a:r>
          </a:p>
          <a:p>
            <a:endParaRPr lang="en-US" sz="1400" b="1" dirty="0"/>
          </a:p>
          <a:p>
            <a:r>
              <a:rPr lang="en-US" sz="1400" b="1" dirty="0"/>
              <a:t>Our plastic mess is gone</a:t>
            </a:r>
          </a:p>
          <a:p>
            <a:r>
              <a:rPr lang="en-US" sz="1400" b="1" dirty="0"/>
              <a:t>We are moving to a plant-based healthy diet.</a:t>
            </a:r>
          </a:p>
          <a:p>
            <a:endParaRPr lang="en-US" sz="1400" b="1" dirty="0"/>
          </a:p>
          <a:p>
            <a:r>
              <a:rPr lang="en-US" sz="1400" b="1" dirty="0"/>
              <a:t>We MUST make these changes to save lives.</a:t>
            </a:r>
          </a:p>
          <a:p>
            <a:r>
              <a:rPr lang="en-US" sz="1400" b="1" dirty="0"/>
              <a:t>If we wait, the solutions become ever more costly</a:t>
            </a:r>
          </a:p>
        </p:txBody>
      </p:sp>
    </p:spTree>
    <p:extLst>
      <p:ext uri="{BB962C8B-B14F-4D97-AF65-F5344CB8AC3E}">
        <p14:creationId xmlns:p14="http://schemas.microsoft.com/office/powerpoint/2010/main" val="1643991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533400"/>
            <a:ext cx="4752975" cy="2673350"/>
          </a:xfrm>
        </p:spPr>
      </p:sp>
      <p:sp>
        <p:nvSpPr>
          <p:cNvPr id="3" name="Notes Placeholder 2"/>
          <p:cNvSpPr>
            <a:spLocks noGrp="1"/>
          </p:cNvSpPr>
          <p:nvPr>
            <p:ph type="body" idx="1"/>
          </p:nvPr>
        </p:nvSpPr>
        <p:spPr/>
        <p:txBody>
          <a:bodyPr/>
          <a:lstStyle/>
          <a:p>
            <a:r>
              <a:rPr lang="en-US" sz="1200" dirty="0"/>
              <a:t>Gov Murphy Executive Order #28 on 5/23/2018: 50% renewable electricity by 2030 and 100% Clean Energy by 2050 – </a:t>
            </a:r>
          </a:p>
          <a:p>
            <a:r>
              <a:rPr lang="en-US" sz="1200" dirty="0"/>
              <a:t>	rollout is being nailed down by 2019 Energy Master Plan, to be final by end of year.</a:t>
            </a:r>
          </a:p>
          <a:p>
            <a:endParaRPr lang="en-US" sz="1200" dirty="0"/>
          </a:p>
          <a:p>
            <a:r>
              <a:rPr lang="en-US" sz="1200" dirty="0"/>
              <a:t>We will have 3500 MW of Offshore Wind, new solar programs,  Energy Storage AND</a:t>
            </a:r>
          </a:p>
          <a:p>
            <a:r>
              <a:rPr lang="en-US" sz="1200" dirty="0"/>
              <a:t>CLICK</a:t>
            </a:r>
          </a:p>
          <a:p>
            <a:r>
              <a:rPr lang="en-US" sz="1200" dirty="0"/>
              <a:t>RGGI provides carbon trading across east cost states.  NJ is officially back in RGGI as of Jun 2019 and stands to benefit financially from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1214132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3325" y="552450"/>
            <a:ext cx="4905375" cy="2759075"/>
          </a:xfrm>
        </p:spPr>
      </p:sp>
      <p:sp>
        <p:nvSpPr>
          <p:cNvPr id="3" name="Notes Placeholder 2"/>
          <p:cNvSpPr>
            <a:spLocks noGrp="1"/>
          </p:cNvSpPr>
          <p:nvPr>
            <p:ph type="body" idx="1"/>
          </p:nvPr>
        </p:nvSpPr>
        <p:spPr/>
        <p:txBody>
          <a:bodyPr/>
          <a:lstStyle/>
          <a:p>
            <a:r>
              <a:rPr lang="en-US" sz="1200" dirty="0"/>
              <a:t>NJ rejoins RGGI on 1/1/2020, to reap the </a:t>
            </a:r>
            <a:r>
              <a:rPr lang="en-US" sz="1200" dirty="0" err="1"/>
              <a:t>beneifts</a:t>
            </a:r>
            <a:r>
              <a:rPr lang="en-US" sz="1200" dirty="0"/>
              <a:t>:</a:t>
            </a:r>
          </a:p>
          <a:p>
            <a:r>
              <a:rPr lang="en-US" sz="1200" dirty="0"/>
              <a:t>READ</a:t>
            </a:r>
          </a:p>
          <a:p>
            <a:endParaRPr lang="en-US" sz="1200" dirty="0"/>
          </a:p>
          <a:p>
            <a:r>
              <a:rPr lang="en-US" sz="1200" dirty="0"/>
              <a:t>https://insideclimatenews.org/news/03102019/pennsylvania-rggi-coal-gas-power-plant-emissions-carbon-cap-trade-regulation</a:t>
            </a:r>
          </a:p>
          <a:p>
            <a:r>
              <a:rPr lang="en-US" sz="1400" b="1" dirty="0"/>
              <a:t>PA is a big deal: the nation’s #2 </a:t>
            </a:r>
            <a:r>
              <a:rPr lang="en-US" sz="1400" b="1" dirty="0" err="1"/>
              <a:t>nat</a:t>
            </a:r>
            <a:r>
              <a:rPr lang="en-US" sz="1400" b="1" dirty="0"/>
              <a:t> gas producer; #3 coal producer</a:t>
            </a:r>
          </a:p>
          <a:p>
            <a:r>
              <a:rPr lang="en-US" sz="1400" b="1" dirty="0"/>
              <a:t>PA gov says “we need to get serious” about the climate crisis:</a:t>
            </a:r>
          </a:p>
          <a:p>
            <a:r>
              <a:rPr lang="en-US" sz="1400" b="1" dirty="0"/>
              <a:t>"If we want a Pennsylvania that is habitable for our children and grandchildren, where temperatures aren't in the 90s in October ... where flooding doesn't destroy homes and businesses over and over again, we need to get serious right now about addressing the climate crisis," Gov Wolf said</a:t>
            </a:r>
          </a:p>
          <a:p>
            <a:endParaRPr lang="en-US" sz="1400" b="1" dirty="0"/>
          </a:p>
          <a:p>
            <a:r>
              <a:rPr lang="en-US" sz="1200" dirty="0"/>
              <a:t>The Gov of VA, a Dem, tried to join RGGI, but was blocked earlier this year by the state’s Republican-controlled legislature</a:t>
            </a:r>
          </a:p>
        </p:txBody>
      </p:sp>
    </p:spTree>
    <p:extLst>
      <p:ext uri="{BB962C8B-B14F-4D97-AF65-F5344CB8AC3E}">
        <p14:creationId xmlns:p14="http://schemas.microsoft.com/office/powerpoint/2010/main" val="218682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marL="0" marR="0" lvl="0" indent="0" defTabSz="457200" eaLnBrk="1" fontAlgn="auto" latinLnBrk="0" hangingPunct="1">
              <a:lnSpc>
                <a:spcPct val="100000"/>
              </a:lnSpc>
              <a:spcBef>
                <a:spcPts val="0"/>
              </a:spcBef>
              <a:spcAft>
                <a:spcPts val="0"/>
              </a:spcAft>
              <a:buClrTx/>
              <a:buSzTx/>
              <a:buFontTx/>
              <a:buNone/>
              <a:tabLst/>
              <a:defRPr/>
            </a:pPr>
            <a:r>
              <a:rPr lang="en-US" dirty="0"/>
              <a:t>OR – wait a couple of years for investors to build large array “Community Solar” fields – which should prove to be a GREAT investment for you</a:t>
            </a:r>
          </a:p>
          <a:p>
            <a:pPr marL="0" marR="0" lvl="0" indent="0" defTabSz="457200" eaLnBrk="1" fontAlgn="auto" latinLnBrk="0" hangingPunct="1">
              <a:lnSpc>
                <a:spcPct val="100000"/>
              </a:lnSpc>
              <a:spcBef>
                <a:spcPts val="0"/>
              </a:spcBef>
              <a:spcAft>
                <a:spcPts val="0"/>
              </a:spcAft>
              <a:buClrTx/>
              <a:buSzTx/>
              <a:buFontTx/>
              <a:buNone/>
              <a:tabLst/>
              <a:defRPr/>
            </a:pPr>
            <a:r>
              <a:rPr lang="en-US" dirty="0"/>
              <a:t>CLICK</a:t>
            </a:r>
          </a:p>
        </p:txBody>
      </p:sp>
    </p:spTree>
    <p:extLst>
      <p:ext uri="{BB962C8B-B14F-4D97-AF65-F5344CB8AC3E}">
        <p14:creationId xmlns:p14="http://schemas.microsoft.com/office/powerpoint/2010/main" val="369789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3325" y="552450"/>
            <a:ext cx="4905375" cy="2759075"/>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3395362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3325" y="552450"/>
            <a:ext cx="4905375" cy="2759075"/>
          </a:xfrm>
        </p:spPr>
      </p:sp>
      <p:sp>
        <p:nvSpPr>
          <p:cNvPr id="3" name="Notes Placeholder 2"/>
          <p:cNvSpPr>
            <a:spLocks noGrp="1"/>
          </p:cNvSpPr>
          <p:nvPr>
            <p:ph type="body" idx="1"/>
          </p:nvPr>
        </p:nvSpPr>
        <p:spPr/>
        <p:txBody>
          <a:bodyPr/>
          <a:lstStyle/>
          <a:p>
            <a:r>
              <a:rPr lang="en-US" sz="1200" dirty="0">
                <a:effectLst/>
              </a:rPr>
              <a:t>GREAT OPPORTUNITY AT BROOKDALE CC: Push Brookdale Administration (&amp; Monmouth County Freeholders) to install solar!</a:t>
            </a:r>
          </a:p>
          <a:p>
            <a:r>
              <a:rPr lang="en-US" sz="1200" dirty="0">
                <a:effectLst/>
              </a:rPr>
              <a:t>You have fields, parking lots, </a:t>
            </a:r>
            <a:r>
              <a:rPr lang="en-US" sz="1200" dirty="0" err="1">
                <a:effectLst/>
              </a:rPr>
              <a:t>mucho</a:t>
            </a:r>
            <a:r>
              <a:rPr lang="en-US" sz="1200" dirty="0">
                <a:effectLst/>
              </a:rPr>
              <a:t> building rooftops. That could eliminate 5 megatons/year of world-heating greenhouse gas, and SAVE the Freeholders money!</a:t>
            </a:r>
          </a:p>
          <a:p>
            <a:r>
              <a:rPr lang="en-US" sz="1200" dirty="0">
                <a:effectLst/>
              </a:rPr>
              <a:t>I listed your next steps- contact me for advice if you wish to explore!</a:t>
            </a:r>
          </a:p>
          <a:p>
            <a:endParaRPr lang="en-US" sz="1200" dirty="0">
              <a:effectLst/>
            </a:endParaRPr>
          </a:p>
          <a:p>
            <a:r>
              <a:rPr lang="en-US" sz="1200" dirty="0">
                <a:effectLst/>
              </a:rPr>
              <a:t>10/6/l2019 data from Bob Erickson: Brookdale Community College: Est. 150K SQFT unused field + 763K parking (ignoring lanes) + 267K roof = ~1118K SQFT possible for solar panels. At assumed 25% area use, up to ~ 15K+ panels may be possible (perhaps ~$2.8M panel cost w/o installation). At 250 watt per panel this is ~ 3750 KW. Newark factor 4.4 sunlight hours per day ~ 16500 KWH per day, or ~ 6,000,000 KWH per year (non heating electrical for ~600 homes per year). </a:t>
            </a:r>
          </a:p>
          <a:p>
            <a:endParaRPr lang="en-US" sz="1200" b="1" dirty="0">
              <a:effectLst/>
            </a:endParaRPr>
          </a:p>
          <a:p>
            <a:r>
              <a:rPr lang="en-US" sz="1200" b="0" dirty="0">
                <a:effectLst/>
              </a:rPr>
              <a:t>Carbon emission reductions estimated from KDC solar data for </a:t>
            </a:r>
            <a:r>
              <a:rPr lang="en-US" sz="1200" b="0" dirty="0" err="1">
                <a:effectLst/>
              </a:rPr>
              <a:t>CentraState</a:t>
            </a:r>
            <a:r>
              <a:rPr lang="en-US" sz="1200" b="0" dirty="0">
                <a:effectLst/>
              </a:rPr>
              <a:t> hospital, Freehold: </a:t>
            </a:r>
            <a:r>
              <a:rPr lang="en-US" sz="1200" dirty="0">
                <a:solidFill>
                  <a:schemeClr val="accent1">
                    <a:lumMod val="75000"/>
                  </a:schemeClr>
                </a:solidFill>
                <a:latin typeface="Arial" panose="020B0604020202020204" pitchFamily="34" charset="0"/>
                <a:cs typeface="Arial" panose="020B0604020202020204" pitchFamily="34" charset="0"/>
              </a:rPr>
              <a:t>https://kdcsolar.com/project/centrastate-medical-center</a:t>
            </a:r>
            <a:endParaRPr lang="en-US" sz="1200" b="0" dirty="0"/>
          </a:p>
        </p:txBody>
      </p:sp>
    </p:spTree>
    <p:extLst>
      <p:ext uri="{BB962C8B-B14F-4D97-AF65-F5344CB8AC3E}">
        <p14:creationId xmlns:p14="http://schemas.microsoft.com/office/powerpoint/2010/main" val="1820978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xfrm>
            <a:off x="2281238" y="525463"/>
            <a:ext cx="4673600" cy="2628900"/>
          </a:xfrm>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400" dirty="0"/>
              <a:t>MAKE YOUR NEXT CAR A PLUG-IN EV!</a:t>
            </a:r>
          </a:p>
          <a:p>
            <a:pPr>
              <a:defRPr b="1"/>
            </a:pPr>
            <a:r>
              <a:rPr lang="en-US" sz="1400" dirty="0"/>
              <a:t>Save money, and stop the world from continued heating that will severely degrade your own, and descendants’ quality of life</a:t>
            </a:r>
          </a:p>
        </p:txBody>
      </p:sp>
    </p:spTree>
    <p:extLst>
      <p:ext uri="{BB962C8B-B14F-4D97-AF65-F5344CB8AC3E}">
        <p14:creationId xmlns:p14="http://schemas.microsoft.com/office/powerpoint/2010/main" val="216471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400" dirty="0"/>
              <a:t>HIGHLY RECOMMEND: Get your parents to signup at savegreenproject.com for a $49 energy audit (a 2 hour, no obligation safety and energy assessment by an expert; THEN FOLLOW-THRU on recommendations</a:t>
            </a:r>
          </a:p>
          <a:p>
            <a:r>
              <a:rPr lang="en-US" sz="1400" dirty="0"/>
              <a:t>Insulate,  seal, switch to LED bulbs</a:t>
            </a:r>
          </a:p>
          <a:p>
            <a:r>
              <a:rPr lang="en-US" sz="1400" dirty="0"/>
              <a:t>Switch your house electricity to 100% renewable.  Then recharge your battery-powered car with that renewable household electric</a:t>
            </a:r>
          </a:p>
          <a:p>
            <a:r>
              <a:rPr lang="en-US" sz="1400" dirty="0"/>
              <a:t>Over next 2 decades: Switch from gas to electric</a:t>
            </a:r>
          </a:p>
          <a:p>
            <a:endParaRPr lang="en-US" sz="1400" dirty="0"/>
          </a:p>
          <a:p>
            <a:r>
              <a:rPr lang="en-US" sz="1400" dirty="0"/>
              <a:t>AND A BIGGIE: switch to a plant-rich diet – “DRAWDOWN” estimates that if, by 2050, HALF the worlds population switched to plant-rich, less than 2500 calories/day,  the energy savings is MORE THAN all the world’s solar investment combined!!! </a:t>
            </a:r>
          </a:p>
        </p:txBody>
      </p:sp>
    </p:spTree>
    <p:extLst>
      <p:ext uri="{BB962C8B-B14F-4D97-AF65-F5344CB8AC3E}">
        <p14:creationId xmlns:p14="http://schemas.microsoft.com/office/powerpoint/2010/main" val="1236154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Join our mission to save the world!  Help leave a legacy of a livable world for your children and grandchildren and beyond!!</a:t>
            </a:r>
          </a:p>
        </p:txBody>
      </p:sp>
    </p:spTree>
    <p:extLst>
      <p:ext uri="{BB962C8B-B14F-4D97-AF65-F5344CB8AC3E}">
        <p14:creationId xmlns:p14="http://schemas.microsoft.com/office/powerpoint/2010/main" val="1588135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This is what we are doing in Middletown.  We encourage you to follow suit in YOUR town.</a:t>
            </a:r>
          </a:p>
          <a:p>
            <a:r>
              <a:rPr lang="en-US" dirty="0"/>
              <a:t>We want Middletown, all residents, and all businesses to use 100% clean energy by 2050, and 100% clean EVERYTHING by 2050.</a:t>
            </a:r>
          </a:p>
          <a:p>
            <a:r>
              <a:rPr lang="en-US" dirty="0"/>
              <a:t>Benefits: new jobs, enhanced quality of life, better health, and Get points and a “Gold Star in Energy” from Sustainable Jersey (the Green Team program, used in most towns in NJ)</a:t>
            </a:r>
          </a:p>
        </p:txBody>
      </p:sp>
    </p:spTree>
    <p:extLst>
      <p:ext uri="{BB962C8B-B14F-4D97-AF65-F5344CB8AC3E}">
        <p14:creationId xmlns:p14="http://schemas.microsoft.com/office/powerpoint/2010/main" val="315489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Great Thunberg addresses the leaders of all countries at UN</a:t>
            </a:r>
          </a:p>
        </p:txBody>
      </p:sp>
    </p:spTree>
    <p:extLst>
      <p:ext uri="{BB962C8B-B14F-4D97-AF65-F5344CB8AC3E}">
        <p14:creationId xmlns:p14="http://schemas.microsoft.com/office/powerpoint/2010/main" val="585783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We are working, with the Middletown Sustainability Manager, to create an ENERGY PLAN, based on the forthcoming NJ Energy Master Plan, that will be a companion to the 2020 revision of the Middletown Energy Plan </a:t>
            </a:r>
          </a:p>
          <a:p>
            <a:r>
              <a:rPr lang="en-US" dirty="0"/>
              <a:t>Several other cities in Monmouth County are also revising there for the future. </a:t>
            </a:r>
          </a:p>
          <a:p>
            <a:r>
              <a:rPr lang="en-US" dirty="0"/>
              <a:t>Tonight is the prototype to guide all residents in a visioning the future of our towns.</a:t>
            </a:r>
          </a:p>
          <a:p>
            <a:r>
              <a:rPr lang="en-US" dirty="0"/>
              <a:t>Please sign up on our email list- to either our Middletown Stakeholder team, or simply to keep informed thru our email list.</a:t>
            </a:r>
          </a:p>
        </p:txBody>
      </p:sp>
    </p:spTree>
    <p:extLst>
      <p:ext uri="{BB962C8B-B14F-4D97-AF65-F5344CB8AC3E}">
        <p14:creationId xmlns:p14="http://schemas.microsoft.com/office/powerpoint/2010/main" val="2571849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533400"/>
            <a:ext cx="4752975" cy="2673350"/>
          </a:xfrm>
        </p:spPr>
      </p:sp>
      <p:sp>
        <p:nvSpPr>
          <p:cNvPr id="3" name="Notes Placeholder 2"/>
          <p:cNvSpPr>
            <a:spLocks noGrp="1"/>
          </p:cNvSpPr>
          <p:nvPr>
            <p:ph type="body" idx="1"/>
          </p:nvPr>
        </p:nvSpPr>
        <p:spPr>
          <a:xfrm>
            <a:off x="663105" y="3385440"/>
            <a:ext cx="7751988" cy="3207258"/>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2860640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TONIGHT’s visioning focuses on these 5 strategies, found in the NJ 2019 Energy Master Plan.</a:t>
            </a:r>
          </a:p>
          <a:p>
            <a:r>
              <a:rPr lang="en-US" dirty="0"/>
              <a:t>We need YOUR visioning of what do you expect in an energy plan to enhance YOUR quality of life??</a:t>
            </a:r>
          </a:p>
          <a:p>
            <a:r>
              <a:rPr lang="en-US" dirty="0"/>
              <a:t>Following are examples of the 5  (These are also printed in front, above the white poster boards)</a:t>
            </a:r>
          </a:p>
          <a:p>
            <a:endParaRPr lang="en-US" dirty="0"/>
          </a:p>
        </p:txBody>
      </p:sp>
    </p:spTree>
    <p:extLst>
      <p:ext uri="{BB962C8B-B14F-4D97-AF65-F5344CB8AC3E}">
        <p14:creationId xmlns:p14="http://schemas.microsoft.com/office/powerpoint/2010/main" val="4254962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TRANSPORTATION is the biggest source of GHG. </a:t>
            </a:r>
          </a:p>
          <a:p>
            <a:r>
              <a:rPr lang="en-US" dirty="0"/>
              <a:t>  -Encourage use of public transportation or ride sharing</a:t>
            </a:r>
          </a:p>
          <a:p>
            <a:r>
              <a:rPr lang="en-US" dirty="0"/>
              <a:t>  - Move the municipal trucks and cars to </a:t>
            </a:r>
            <a:r>
              <a:rPr lang="en-US" dirty="0" err="1"/>
              <a:t>Evs</a:t>
            </a:r>
            <a:endParaRPr lang="en-US" dirty="0"/>
          </a:p>
          <a:p>
            <a:r>
              <a:rPr lang="en-US" dirty="0"/>
              <a:t>  - distribute public charging stations, to encourage all residents to buy </a:t>
            </a:r>
            <a:r>
              <a:rPr lang="en-US" dirty="0" err="1"/>
              <a:t>Evs</a:t>
            </a:r>
            <a:endParaRPr lang="en-US" dirty="0"/>
          </a:p>
          <a:p>
            <a:r>
              <a:rPr lang="en-US" dirty="0"/>
              <a:t>We need NJ sources of wind/solar: rooftop, community solar, or potentially VERTICAL wind turbines (rotating cylinder at top of a pole)</a:t>
            </a:r>
          </a:p>
        </p:txBody>
      </p:sp>
    </p:spTree>
    <p:extLst>
      <p:ext uri="{BB962C8B-B14F-4D97-AF65-F5344CB8AC3E}">
        <p14:creationId xmlns:p14="http://schemas.microsoft.com/office/powerpoint/2010/main" val="250878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We already learned about imperatives of energy conservation of houses and businesses</a:t>
            </a:r>
          </a:p>
          <a:p>
            <a:r>
              <a:rPr lang="en-US" dirty="0"/>
              <a:t>ALSO, landscaping and trees provide carbon sequestration- VERY important</a:t>
            </a:r>
          </a:p>
        </p:txBody>
      </p:sp>
    </p:spTree>
    <p:extLst>
      <p:ext uri="{BB962C8B-B14F-4D97-AF65-F5344CB8AC3E}">
        <p14:creationId xmlns:p14="http://schemas.microsoft.com/office/powerpoint/2010/main" val="188137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We talked about net-zero (and “passive” house) construction – that are pre-wired for EV –chargers- </a:t>
            </a:r>
            <a:r>
              <a:rPr lang="en-US" dirty="0" err="1"/>
              <a:t>esp</a:t>
            </a:r>
            <a:r>
              <a:rPr lang="en-US" dirty="0"/>
              <a:t> chargers at multi-family structures.</a:t>
            </a:r>
          </a:p>
          <a:p>
            <a:r>
              <a:rPr lang="en-US" dirty="0" err="1"/>
              <a:t>Enivronmental</a:t>
            </a:r>
            <a:r>
              <a:rPr lang="en-US" dirty="0"/>
              <a:t> Justice Communities all around NJ have been unduly affected by air and water pollution, and flooding!</a:t>
            </a:r>
          </a:p>
          <a:p>
            <a:r>
              <a:rPr lang="en-US" dirty="0"/>
              <a:t>We want to relieve the burdens so they don’t bare the cost of cleanups, and want them to share in the benefits of our clean energy future!</a:t>
            </a:r>
          </a:p>
        </p:txBody>
      </p:sp>
    </p:spTree>
    <p:extLst>
      <p:ext uri="{BB962C8B-B14F-4D97-AF65-F5344CB8AC3E}">
        <p14:creationId xmlns:p14="http://schemas.microsoft.com/office/powerpoint/2010/main" val="1128767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err="1"/>
              <a:t>Finallly</a:t>
            </a:r>
            <a:r>
              <a:rPr lang="en-US" dirty="0"/>
              <a:t>, we encourage NJ to MODERNIZE the electrical grid, and to create job training, like here in Brookdale, for future jobs in  wind and solar, and energy efficiency opportunities.</a:t>
            </a:r>
          </a:p>
        </p:txBody>
      </p:sp>
    </p:spTree>
    <p:extLst>
      <p:ext uri="{BB962C8B-B14F-4D97-AF65-F5344CB8AC3E}">
        <p14:creationId xmlns:p14="http://schemas.microsoft.com/office/powerpoint/2010/main" val="421099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3615525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1999148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239108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4384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4191080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1029736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160960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1290309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925169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3047615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387560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341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3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200" dirty="0"/>
              <a:t>Oct 2018 IPCC: Scientists around the world. Concluded Paris Agreement limit of 2degreesC NOT sufficient to avert human catastrophe.  Warming above 1.5degreesC will result in extreme storms, higher sea levels; droughts with crop failures and food shortages; fires; marine system collapse (species lost; food shortages</a:t>
            </a:r>
          </a:p>
          <a:p>
            <a:r>
              <a:rPr lang="en-US" sz="1200" dirty="0"/>
              <a:t>Nov, 2018 National Climate Assessment: 13 US gov agencies led by NOAA; 300 experts: disasters broken down by US region: NE: more rain/flooding; W: drought/fires $200B annual loss in US by 2050; US GDP contracts 10% by 2100</a:t>
            </a:r>
          </a:p>
          <a:p>
            <a:r>
              <a:rPr lang="en-US" sz="1200" dirty="0"/>
              <a:t>Dec 2018 Arctic Report Card: 80scientists/12 countries: surface temps breaking records &amp; increasing 2X faster then rest of globe; .  More sluggish/wavy jet-</a:t>
            </a:r>
            <a:r>
              <a:rPr lang="en-US" sz="1200" dirty="0" err="1"/>
              <a:t>strea</a:t>
            </a:r>
            <a:r>
              <a:rPr lang="en-US" sz="1200" dirty="0"/>
              <a:t> results: North pole heat waves; severe winter storms in E.US in 2018; extreme cold in Europe, March, 2018</a:t>
            </a:r>
          </a:p>
          <a:p>
            <a:r>
              <a:rPr lang="en-US" sz="1200" dirty="0"/>
              <a:t>9/25/2019 IPCC Ocean report more than 100 scientists from36 countries: oceans are getting hotter and accelerating higher. Up to 3.6 feet rise by 2100 (more in NJ, </a:t>
            </a:r>
            <a:r>
              <a:rPr lang="en-US" sz="1200" dirty="0" err="1"/>
              <a:t>etc</a:t>
            </a:r>
            <a:r>
              <a:rPr lang="en-US" sz="1200" dirty="0"/>
              <a:t>), and could be halved if emissions are cut. Flood damage expected to increase unless emissions are radically cut.  By 2050, many of the 680 million people, living in low-lying coastal areas will experience one in 100 year storms at least once per year or more often..  Ocean are projected to transition to unprecedented conditions: increased temps; upper ocean stratification, acidification, oxygen decline, decrease in food production, </a:t>
            </a:r>
            <a:r>
              <a:rPr lang="en-US" sz="1200" dirty="0" err="1"/>
              <a:t>esp</a:t>
            </a:r>
            <a:r>
              <a:rPr lang="en-US" sz="1200" dirty="0"/>
              <a:t> in tropics.  Changes will be smaller with low emissions.  Rising sea levels at 2degreesC could displace 280 million people.</a:t>
            </a:r>
          </a:p>
          <a:p>
            <a:r>
              <a:rPr lang="en-US" sz="1200" dirty="0"/>
              <a:t>HIGH EMISSIONS SCENARIO: By 2100, sea levels rising 6 inches per decade</a:t>
            </a:r>
          </a:p>
          <a:p>
            <a:r>
              <a:rPr lang="en-US" sz="1200" dirty="0"/>
              <a:t>LOW EMISSIONS SCENARIO: By 2100, sea levels rise 1.5 inches per decade</a:t>
            </a:r>
          </a:p>
          <a:p>
            <a:r>
              <a:rPr lang="en-US" sz="1200" dirty="0"/>
              <a:t>THE CHOICES MADE NOW ARE CRITICAL TO LIMIT THE FUTURE IMPACTS, and avoid escalating costs and risks!</a:t>
            </a:r>
          </a:p>
        </p:txBody>
      </p:sp>
    </p:spTree>
    <p:extLst>
      <p:ext uri="{BB962C8B-B14F-4D97-AF65-F5344CB8AC3E}">
        <p14:creationId xmlns:p14="http://schemas.microsoft.com/office/powerpoint/2010/main" val="14402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2050086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3" name="Shape 9253"/>
          <p:cNvSpPr>
            <a:spLocks noGrp="1" noRot="1" noChangeAspect="1"/>
          </p:cNvSpPr>
          <p:nvPr>
            <p:ph type="sldImg"/>
          </p:nvPr>
        </p:nvSpPr>
        <p:spPr>
          <a:xfrm>
            <a:off x="2281238" y="525463"/>
            <a:ext cx="4673600" cy="2628900"/>
          </a:xfrm>
          <a:prstGeom prst="rect">
            <a:avLst/>
          </a:prstGeom>
        </p:spPr>
        <p:txBody>
          <a:bodyPr/>
          <a:lstStyle/>
          <a:p>
            <a:endParaRPr/>
          </a:p>
        </p:txBody>
      </p:sp>
      <p:sp>
        <p:nvSpPr>
          <p:cNvPr id="9254" name="Shape 9254"/>
          <p:cNvSpPr>
            <a:spLocks noGrp="1"/>
          </p:cNvSpPr>
          <p:nvPr>
            <p:ph type="body" sz="quarter" idx="1"/>
          </p:nvPr>
        </p:nvSpPr>
        <p:spPr>
          <a:prstGeom prst="rect">
            <a:avLst/>
          </a:prstGeom>
        </p:spPr>
        <p:txBody>
          <a:bodyPr/>
          <a:lstStyle/>
          <a:p>
            <a:pPr>
              <a:defRPr sz="1400"/>
            </a:pPr>
            <a:r>
              <a:rPr lang="en-US" sz="1200" dirty="0"/>
              <a:t>People demanded ACTION, at the People’s Climate March, NYC, before the Sept, 2014 UN Climate Meeting</a:t>
            </a:r>
          </a:p>
          <a:p>
            <a:pPr>
              <a:defRPr sz="1400"/>
            </a:pPr>
            <a:r>
              <a:rPr lang="en-US" sz="1200" dirty="0"/>
              <a:t>One reason is: we’re seeing hundreds of thousands of people in these giant demonstrations, this one of the eve of the last UN summit on climate. And another one is coming up.</a:t>
            </a:r>
          </a:p>
          <a:p>
            <a:pPr>
              <a:defRPr sz="1200"/>
            </a:pPr>
            <a:r>
              <a:rPr lang="en-US" sz="1200" b="1" dirty="0"/>
              <a:t>DESCRIPTION</a:t>
            </a:r>
            <a:r>
              <a:rPr lang="en-US" sz="1200" dirty="0"/>
              <a:t>: Drone-shot video showing the extent of participants at the People’s Climate March in New York City, United States, September 21, 2014</a:t>
            </a:r>
          </a:p>
          <a:p>
            <a:pPr>
              <a:defRPr sz="1200"/>
            </a:pPr>
            <a:endParaRPr lang="en-US" sz="1200" dirty="0"/>
          </a:p>
          <a:p>
            <a:pPr>
              <a:defRPr sz="1200"/>
            </a:pPr>
            <a:r>
              <a:rPr lang="en-US" b="1" dirty="0"/>
              <a:t>ADDITIONAL</a:t>
            </a:r>
            <a:r>
              <a:rPr lang="en-US" dirty="0"/>
              <a:t> </a:t>
            </a:r>
            <a:r>
              <a:rPr lang="en-US" b="1" dirty="0"/>
              <a:t>TALKING</a:t>
            </a:r>
            <a:r>
              <a:rPr lang="en-US" dirty="0"/>
              <a:t> </a:t>
            </a:r>
            <a:r>
              <a:rPr lang="en-US" b="1" dirty="0"/>
              <a:t>POINTS</a:t>
            </a:r>
            <a:r>
              <a:rPr lang="en-US" dirty="0"/>
              <a:t>: In September 2014, huge demonstrations all around the world pushed for international action on climate change. Attendees of the march in New York City included United Nations Secretary General Ban Ki-moon and former US Vice President Al Gore. New York City Mayor Bill de Blasio had recently committed the city to reducing greenhouse gas emissions 80 percent by 2050.[1*]</a:t>
            </a:r>
          </a:p>
          <a:p>
            <a:pPr>
              <a:defRPr sz="1200"/>
            </a:pPr>
            <a:endParaRPr lang="en-US" dirty="0"/>
          </a:p>
          <a:p>
            <a:pPr>
              <a:defRPr sz="1200"/>
            </a:pPr>
            <a:r>
              <a:rPr lang="en-US" b="1" dirty="0"/>
              <a:t>REFERENCES</a:t>
            </a:r>
            <a:r>
              <a:rPr lang="en-US" dirty="0"/>
              <a:t>:</a:t>
            </a:r>
          </a:p>
          <a:p>
            <a:pPr>
              <a:defRPr sz="1200"/>
            </a:pPr>
            <a:r>
              <a:rPr lang="en-US" dirty="0"/>
              <a:t>[1*] Lisa W. </a:t>
            </a:r>
            <a:r>
              <a:rPr lang="en-US" dirty="0" err="1"/>
              <a:t>Foderaro</a:t>
            </a:r>
            <a:r>
              <a:rPr lang="en-US" dirty="0"/>
              <a:t>, “Taking a Call for Climate Change to the Streets,” The New York Times, September 21, 2014. http://www.nytimes.com/2014/09/22/nyregion/new-york-city-climate-change-march.html</a:t>
            </a:r>
          </a:p>
          <a:p>
            <a:pPr>
              <a:defRPr b="1"/>
            </a:pPr>
            <a:endParaRPr dirty="0"/>
          </a:p>
        </p:txBody>
      </p:sp>
    </p:spTree>
    <p:extLst>
      <p:ext uri="{BB962C8B-B14F-4D97-AF65-F5344CB8AC3E}">
        <p14:creationId xmlns:p14="http://schemas.microsoft.com/office/powerpoint/2010/main" val="260120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11790483"/>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4469036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714333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618712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559115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556559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9185815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33325361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801557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359970666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149789590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2334393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06394256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414530841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3144306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3764298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28670270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68495031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4558577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389379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54875"/>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102628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71072712"/>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676200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453742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43509960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3825006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21325985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2215415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1585469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727452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3410472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99724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53234610"/>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742918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3724324"/>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210827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9324593"/>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55830231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110445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4101579921"/>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121752559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23226243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20303081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42620667"/>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96706443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6281665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5246553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61328101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5193492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614964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83427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602807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557355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17230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70926731"/>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1720030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7999826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0615947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7474995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93804522"/>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768363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3446719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3205067"/>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427816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773101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237351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380051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714598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396222534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18820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270053970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314567566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403593615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16673043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19995255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9055753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3424329"/>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3826774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117246453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57646489"/>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569607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270895"/>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97988048"/>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560366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478639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9034835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9884570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4184899"/>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7713189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3388576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8231317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482531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71479002"/>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01825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473788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8623342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971036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21222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25339139"/>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1145077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453011"/>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39361420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8422690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81352721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383402794"/>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7903533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7768485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9110825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9612602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8667204"/>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0086749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9256423"/>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206009"/>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1904377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347513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5533503"/>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4374703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69291178"/>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303271178"/>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3448539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4121833"/>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2847335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4167999"/>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0250974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0738666"/>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4908191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8002197"/>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8776326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774464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56907583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64135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2270583193"/>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11031212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1212559114"/>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75947711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22064226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55959865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4377143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0934583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988653924"/>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52045090"/>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374329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2246562"/>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52445"/>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098704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64525118"/>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5632462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3196603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09845838"/>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9826574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6566981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7529201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87049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605565486"/>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9759773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6851628"/>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1700747"/>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972898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3357741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5667051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359758173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7742814"/>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381635952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404548726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3291146632"/>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62366709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95553463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99661130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7873620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3312795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410137435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9430120"/>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753322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95856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05231576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59830591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127669459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698256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0793220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28369461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2674896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001509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08911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196610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670729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59599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9380972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411365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0530173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3088222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523763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5870031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7832348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063673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193758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3924623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5106026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64024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5083681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541589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357146830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80747386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426491706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1397447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98327797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7699269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5483172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68921798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9689348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8497567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66302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709035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439970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10357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5757129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495892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4726762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2347649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508593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06479716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651210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8433279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077861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46318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612021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38237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784566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250290664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085287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020839"/>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253095384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58987104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1990964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79558486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165010140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2554366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5737014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97786455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3251138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5939334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8305407"/>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118404"/>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268568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873799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083545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9708777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2599867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5146616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794265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5896105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3408191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theme" Target="../theme/theme1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image" Target="../media/image3.png"/><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image" Target="../media/image2.png"/><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image" Target="../media/image3.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image" Target="../media/image3.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heme" Target="../theme/theme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image" Target="../media/image3.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image" Target="../media/image2.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theme" Target="../theme/theme5.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image" Target="../media/image3.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image" Target="../media/image2.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theme" Target="../theme/theme6.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image" Target="../media/image3.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image" Target="../media/image2.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theme" Target="../theme/theme7.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image" Target="../media/image3.png"/><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image" Target="../media/image2.png"/><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theme" Target="../theme/theme8.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image" Target="../media/image3.png"/><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image" Target="../media/image2.png"/><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29" Type="http://schemas.openxmlformats.org/officeDocument/2006/relationships/theme" Target="../theme/theme9.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image" Target="../media/image3.png"/><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slideLayout" Target="../slideLayouts/slideLayout230.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image" Target="../media/image2.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4" r:id="rId2"/>
    <p:sldLayoutId id="2147483658" r:id="rId3"/>
    <p:sldLayoutId id="2147483659" r:id="rId4"/>
    <p:sldLayoutId id="2147483664" r:id="rId5"/>
    <p:sldLayoutId id="2147483667" r:id="rId6"/>
  </p:sldLayoutIdLst>
  <p:transition spd="med">
    <p:fade/>
  </p:transition>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587101588"/>
      </p:ext>
    </p:extLst>
  </p:cSld>
  <p:clrMap bg1="dk1" tx1="lt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 id="2147484169" r:id="rId23"/>
    <p:sldLayoutId id="2147484170" r:id="rId24"/>
    <p:sldLayoutId id="2147484171" r:id="rId25"/>
    <p:sldLayoutId id="2147484172" r:id="rId26"/>
    <p:sldLayoutId id="2147484173" r:id="rId27"/>
    <p:sldLayoutId id="2147484174"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960389197"/>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2224928163"/>
      </p:ext>
    </p:extLst>
  </p:cSld>
  <p:clrMap bg1="dk1" tx1="lt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3203972409"/>
      </p:ext>
    </p:extLst>
  </p:cSld>
  <p:clrMap bg1="dk1" tx1="lt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280577286"/>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2395931440"/>
      </p:ext>
    </p:extLst>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3345666063"/>
      </p:ext>
    </p:extLst>
  </p:cSld>
  <p:clrMap bg1="dk1" tx1="lt1" bg2="dk2"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592026518"/>
      </p:ext>
    </p:extLst>
  </p:cSld>
  <p:clrMap bg1="dk1" tx1="lt1" bg2="dk2"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 id="2147484112" r:id="rId24"/>
    <p:sldLayoutId id="2147484113" r:id="rId25"/>
    <p:sldLayoutId id="2147484114" r:id="rId26"/>
    <p:sldLayoutId id="2147484115" r:id="rId27"/>
    <p:sldLayoutId id="2147484116"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2814227884"/>
      </p:ext>
    </p:extLst>
  </p:cSld>
  <p:clrMap bg1="dk1" tx1="lt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 id="2147484140" r:id="rId23"/>
    <p:sldLayoutId id="2147484141" r:id="rId24"/>
    <p:sldLayoutId id="2147484142" r:id="rId25"/>
    <p:sldLayoutId id="2147484143" r:id="rId26"/>
    <p:sldLayoutId id="2147484144" r:id="rId27"/>
    <p:sldLayoutId id="2147484145"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hyperlink" Target="http://electric.smiller.org/" TargetMode="External"/><Relationship Id="rId5" Type="http://schemas.openxmlformats.org/officeDocument/2006/relationships/hyperlink" Target="http://climate.smiller.org/" TargetMode="External"/><Relationship Id="rId4" Type="http://schemas.openxmlformats.org/officeDocument/2006/relationships/hyperlink" Target="mailto:stevemiller@comcast.net"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18.xml"/><Relationship Id="rId5" Type="http://schemas.openxmlformats.org/officeDocument/2006/relationships/hyperlink" Target="https://www.ecowatch.com/anheuser-busch-electric-trucks-2640827841.html"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7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49.xml"/><Relationship Id="rId5" Type="http://schemas.openxmlformats.org/officeDocument/2006/relationships/image" Target="../media/image16.jpe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7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7"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electric.smiller.org/" TargetMode="External"/><Relationship Id="rId5" Type="http://schemas.openxmlformats.org/officeDocument/2006/relationships/hyperlink" Target="http://climate.smiller.org/" TargetMode="External"/><Relationship Id="rId4" Type="http://schemas.openxmlformats.org/officeDocument/2006/relationships/hyperlink" Target="mailto:stevemiller@comcast.ne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33.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3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233.xml"/></Relationships>
</file>

<file path=ppt/slides/_rels/slide41.xml.rels><?xml version="1.0" encoding="UTF-8" standalone="yes"?>
<Relationships xmlns="http://schemas.openxmlformats.org/package/2006/relationships"><Relationship Id="rId3" Type="http://schemas.openxmlformats.org/officeDocument/2006/relationships/hyperlink" Target="http://climate.smiller.org/" TargetMode="External"/><Relationship Id="rId2" Type="http://schemas.openxmlformats.org/officeDocument/2006/relationships/notesSlide" Target="../notesSlides/notesSlide41.xml"/><Relationship Id="rId1" Type="http://schemas.openxmlformats.org/officeDocument/2006/relationships/slideLayout" Target="../slideLayouts/slideLayout233.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233.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233.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233.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233.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46" y="3345728"/>
            <a:ext cx="15466422" cy="4989380"/>
          </a:xfrm>
        </p:spPr>
        <p:txBody>
          <a:bodyPr>
            <a:noAutofit/>
          </a:bodyPr>
          <a:lstStyle/>
          <a:p>
            <a:pPr algn="ctr"/>
            <a:r>
              <a:rPr lang="en-US" sz="4800" dirty="0"/>
              <a:t>What Will A Clean Energy Future Look Like in 2050?</a:t>
            </a:r>
            <a:br>
              <a:rPr lang="en-US" sz="4800" dirty="0"/>
            </a:br>
            <a:r>
              <a:rPr lang="en-US" sz="4800" dirty="0"/>
              <a:t>And How Do We Get There?</a:t>
            </a:r>
            <a:br>
              <a:rPr lang="en-US" sz="4800" dirty="0"/>
            </a:br>
            <a:br>
              <a:rPr lang="en-US" sz="4800" dirty="0"/>
            </a:br>
            <a:r>
              <a:rPr lang="en-US" sz="4400" dirty="0"/>
              <a:t>Pat and Steve Miller</a:t>
            </a:r>
            <a:br>
              <a:rPr lang="en-US" sz="4400" dirty="0">
                <a:solidFill>
                  <a:schemeClr val="tx2">
                    <a:lumMod val="10000"/>
                  </a:schemeClr>
                </a:solidFill>
              </a:rPr>
            </a:br>
            <a:r>
              <a:rPr lang="en-US" sz="2933" dirty="0">
                <a:solidFill>
                  <a:schemeClr val="tx2">
                    <a:lumMod val="10000"/>
                  </a:schemeClr>
                </a:solidFill>
                <a:hlinkClick r:id="rId3"/>
              </a:rPr>
              <a:t>patmiller@comcast.net</a:t>
            </a:r>
            <a:r>
              <a:rPr lang="en-US" sz="2933" dirty="0">
                <a:solidFill>
                  <a:schemeClr val="tx2">
                    <a:lumMod val="10000"/>
                  </a:schemeClr>
                </a:solidFill>
              </a:rPr>
              <a:t>    </a:t>
            </a:r>
            <a:r>
              <a:rPr lang="en-US" sz="2933" dirty="0">
                <a:solidFill>
                  <a:schemeClr val="tx2">
                    <a:lumMod val="10000"/>
                  </a:schemeClr>
                </a:solidFill>
                <a:hlinkClick r:id="rId4"/>
              </a:rPr>
              <a:t>stevemiller@comcast.net</a:t>
            </a:r>
            <a:r>
              <a:rPr lang="en-US" sz="2933" dirty="0">
                <a:solidFill>
                  <a:schemeClr val="tx2">
                    <a:lumMod val="10000"/>
                  </a:schemeClr>
                </a:solidFill>
              </a:rPr>
              <a:t> </a:t>
            </a:r>
            <a:br>
              <a:rPr lang="en-US" sz="2933" dirty="0">
                <a:solidFill>
                  <a:schemeClr val="tx2">
                    <a:lumMod val="10000"/>
                  </a:schemeClr>
                </a:solidFill>
              </a:rPr>
            </a:br>
            <a:r>
              <a:rPr lang="en-US" sz="2933" dirty="0">
                <a:hlinkClick r:id="rId5"/>
              </a:rPr>
              <a:t>http://climate.smiller.org</a:t>
            </a:r>
            <a:r>
              <a:rPr lang="en-US" sz="2933" dirty="0"/>
              <a:t> </a:t>
            </a:r>
            <a:br>
              <a:rPr lang="en-US" sz="2933" dirty="0"/>
            </a:br>
            <a:r>
              <a:rPr lang="en-US" sz="2933" dirty="0">
                <a:hlinkClick r:id="rId6"/>
              </a:rPr>
              <a:t>http://electric.smiller.org</a:t>
            </a:r>
            <a:r>
              <a:rPr lang="en-US" sz="2933" dirty="0"/>
              <a:t> </a:t>
            </a:r>
            <a:endParaRPr lang="en-US" sz="6400" dirty="0">
              <a:solidFill>
                <a:schemeClr val="tx2">
                  <a:lumMod val="10000"/>
                </a:schemeClr>
              </a:solidFill>
            </a:endParaRPr>
          </a:p>
        </p:txBody>
      </p:sp>
      <p:grpSp>
        <p:nvGrpSpPr>
          <p:cNvPr id="4" name="Group 3"/>
          <p:cNvGrpSpPr/>
          <p:nvPr/>
        </p:nvGrpSpPr>
        <p:grpSpPr>
          <a:xfrm>
            <a:off x="6056042" y="604850"/>
            <a:ext cx="4260029" cy="2377636"/>
            <a:chOff x="0" y="0"/>
            <a:chExt cx="6777212" cy="3123209"/>
          </a:xfrm>
          <a:solidFill>
            <a:schemeClr val="bg2"/>
          </a:solidFill>
        </p:grpSpPr>
        <p:pic>
          <p:nvPicPr>
            <p:cNvPr id="5" name="Picture 4"/>
            <p:cNvPicPr preferRelativeResize="0">
              <a:picLocks/>
            </p:cNvPicPr>
            <p:nvPr/>
          </p:nvPicPr>
          <p:blipFill rotWithShape="1">
            <a:blip r:embed="rId7">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99558"/>
            </a:xfrm>
            <a:prstGeom prst="rect">
              <a:avLst/>
            </a:prstGeom>
            <a:noFill/>
          </p:spPr>
          <p:txBody>
            <a:bodyPr wrap="square" rtlCol="0">
              <a:spAutoFit/>
            </a:bodyPr>
            <a:lstStyle/>
            <a:p>
              <a:pPr algn="ctr" defTabSz="550361"/>
              <a:r>
                <a:rPr lang="en-US" sz="2667" kern="1200" cap="all" dirty="0">
                  <a:solidFill>
                    <a:srgbClr val="000000"/>
                  </a:solidFill>
                  <a:effectLst>
                    <a:outerShdw blurRad="38100" dist="19050" dir="2700000" algn="tl">
                      <a:srgbClr val="A287C6">
                        <a:alpha val="40000"/>
                      </a:srgbClr>
                    </a:outerShdw>
                  </a:effectLst>
                  <a:latin typeface="Aharoni"/>
                  <a:ea typeface="Times New Roman" panose="02020603050405020304" pitchFamily="18" charset="0"/>
                  <a:cs typeface="Aharoni"/>
                  <a:sym typeface="Helvetica"/>
                </a:rPr>
                <a:t>Your Town FOR </a:t>
              </a:r>
              <a:endParaRPr lang="en-US" sz="800" cap="all" dirty="0">
                <a:solidFill>
                  <a:srgbClr val="8DC63F"/>
                </a:solidFill>
                <a:latin typeface="Times New Roman" panose="02020603050405020304" pitchFamily="18" charset="0"/>
                <a:ea typeface="Times New Roman" panose="02020603050405020304" pitchFamily="18" charset="0"/>
                <a:sym typeface="Helvetica"/>
              </a:endParaRPr>
            </a:p>
            <a:p>
              <a:pPr algn="ctr" defTabSz="550361"/>
              <a:r>
                <a:rPr lang="en-US" sz="2667" kern="1200" cap="all" dirty="0">
                  <a:solidFill>
                    <a:srgbClr val="000000"/>
                  </a:solidFill>
                  <a:effectLst>
                    <a:outerShdw blurRad="38100" dist="19050" dir="2700000" algn="tl">
                      <a:srgbClr val="A287C6">
                        <a:alpha val="40000"/>
                      </a:srgbClr>
                    </a:outerShdw>
                  </a:effectLst>
                  <a:latin typeface="Aharoni"/>
                  <a:ea typeface="Times New Roman" panose="02020603050405020304" pitchFamily="18" charset="0"/>
                  <a:cs typeface="Aharoni"/>
                  <a:sym typeface="Helvetica"/>
                </a:rPr>
                <a:t>CLEAN ENERGY</a:t>
              </a:r>
              <a:endParaRPr lang="en-US" sz="800" cap="all" dirty="0">
                <a:solidFill>
                  <a:srgbClr val="8DC63F"/>
                </a:solidFill>
                <a:latin typeface="Times New Roman" panose="02020603050405020304" pitchFamily="18" charset="0"/>
                <a:ea typeface="Times New Roman" panose="02020603050405020304" pitchFamily="18" charset="0"/>
                <a:sym typeface="Helvetica"/>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725444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9-27-NYC">
            <a:hlinkClick r:id="" action="ppaction://media"/>
            <a:extLst>
              <a:ext uri="{FF2B5EF4-FFF2-40B4-BE49-F238E27FC236}">
                <a16:creationId xmlns:a16="http://schemas.microsoft.com/office/drawing/2014/main" id="{05A16223-756D-4F30-9DDA-6D429986A2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6153" y="32987"/>
            <a:ext cx="5102167" cy="9111013"/>
          </a:xfrm>
          <a:prstGeom prst="rect">
            <a:avLst/>
          </a:prstGeom>
        </p:spPr>
      </p:pic>
      <p:sp>
        <p:nvSpPr>
          <p:cNvPr id="2" name="TextBox 1"/>
          <p:cNvSpPr txBox="1"/>
          <p:nvPr/>
        </p:nvSpPr>
        <p:spPr>
          <a:xfrm>
            <a:off x="725214" y="1418897"/>
            <a:ext cx="4130565" cy="6627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FFFF"/>
                </a:solidFill>
                <a:effectLst/>
                <a:uFillTx/>
                <a:sym typeface="Arial"/>
              </a:rPr>
              <a:t>GLOBAL</a:t>
            </a:r>
          </a:p>
          <a:p>
            <a:pPr marL="0" marR="0" indent="0" algn="ctr" defTabSz="457200" rtl="0" fontAlgn="auto" latinLnBrk="0" hangingPunct="0">
              <a:lnSpc>
                <a:spcPct val="100000"/>
              </a:lnSpc>
              <a:spcBef>
                <a:spcPts val="0"/>
              </a:spcBef>
              <a:spcAft>
                <a:spcPts val="0"/>
              </a:spcAft>
              <a:buClrTx/>
              <a:buSzTx/>
              <a:buFontTx/>
              <a:buNone/>
              <a:tabLst/>
            </a:pPr>
            <a:r>
              <a:rPr lang="en-US" sz="6600" dirty="0"/>
              <a:t>YOUTH</a:t>
            </a:r>
          </a:p>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FFFF"/>
                </a:solidFill>
                <a:effectLst/>
                <a:uFillTx/>
                <a:sym typeface="Arial"/>
              </a:rPr>
              <a:t>CLIMATE</a:t>
            </a:r>
          </a:p>
          <a:p>
            <a:pPr marL="0" marR="0" indent="0" algn="ctr" defTabSz="457200" rtl="0" fontAlgn="auto" latinLnBrk="0" hangingPunct="0">
              <a:lnSpc>
                <a:spcPct val="100000"/>
              </a:lnSpc>
              <a:spcBef>
                <a:spcPts val="0"/>
              </a:spcBef>
              <a:spcAft>
                <a:spcPts val="0"/>
              </a:spcAft>
              <a:buClrTx/>
              <a:buSzTx/>
              <a:buFontTx/>
              <a:buNone/>
              <a:tabLst/>
            </a:pPr>
            <a:r>
              <a:rPr lang="en-US" sz="6600" dirty="0"/>
              <a:t>STRIKE</a:t>
            </a:r>
          </a:p>
          <a:p>
            <a:pPr marL="0" marR="0" indent="0" algn="ctr" defTabSz="457200" rtl="0" fontAlgn="auto" latinLnBrk="0" hangingPunct="0">
              <a:lnSpc>
                <a:spcPct val="100000"/>
              </a:lnSpc>
              <a:spcBef>
                <a:spcPts val="0"/>
              </a:spcBef>
              <a:spcAft>
                <a:spcPts val="0"/>
              </a:spcAft>
              <a:buClrTx/>
              <a:buSzTx/>
              <a:buFontTx/>
              <a:buNone/>
              <a:tabLst/>
            </a:pPr>
            <a:endParaRPr kumimoji="0" lang="en-US" sz="4000" b="1" i="0" u="none" strike="noStrike" cap="none" spc="0" normalizeH="0" baseline="0" dirty="0">
              <a:ln>
                <a:noFill/>
              </a:ln>
              <a:solidFill>
                <a:srgbClr val="FFFFFF"/>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sz="4000" dirty="0"/>
              <a:t>NYC</a:t>
            </a:r>
          </a:p>
          <a:p>
            <a:pPr marL="0" marR="0" indent="0" algn="ctr" defTabSz="457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FFFF"/>
                </a:solidFill>
                <a:effectLst/>
                <a:uFillTx/>
                <a:latin typeface="+mn-lt"/>
                <a:ea typeface="+mn-ea"/>
                <a:cs typeface="+mn-cs"/>
                <a:sym typeface="Arial"/>
              </a:rPr>
              <a:t>September 20, 2019</a:t>
            </a:r>
          </a:p>
        </p:txBody>
      </p:sp>
    </p:spTree>
    <p:extLst>
      <p:ext uri="{BB962C8B-B14F-4D97-AF65-F5344CB8AC3E}">
        <p14:creationId xmlns:p14="http://schemas.microsoft.com/office/powerpoint/2010/main" val="5405036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4493623"/>
            <a:ext cx="14901333" cy="3309257"/>
          </a:xfrm>
        </p:spPr>
        <p:txBody>
          <a:bodyPr>
            <a:normAutofit/>
          </a:bodyPr>
          <a:lstStyle/>
          <a:p>
            <a:pPr marL="16934" algn="ctr"/>
            <a:r>
              <a:rPr lang="en-US" sz="8000" dirty="0">
                <a:solidFill>
                  <a:schemeClr val="tx1"/>
                </a:solidFill>
              </a:rPr>
              <a:t>And the market will drive it.</a:t>
            </a:r>
          </a:p>
        </p:txBody>
      </p:sp>
    </p:spTree>
    <p:extLst>
      <p:ext uri="{BB962C8B-B14F-4D97-AF65-F5344CB8AC3E}">
        <p14:creationId xmlns:p14="http://schemas.microsoft.com/office/powerpoint/2010/main" val="50563391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Solar at Six Flags Great Adventure</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677334" y="1608666"/>
            <a:ext cx="14901333" cy="6908317"/>
          </a:xfrm>
        </p:spPr>
        <p:txBody>
          <a:bodyPr/>
          <a:lstStyle/>
          <a:p>
            <a:pPr marL="16934"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308" y="1347333"/>
            <a:ext cx="13076051" cy="7430982"/>
          </a:xfrm>
          <a:prstGeom prst="rect">
            <a:avLst/>
          </a:prstGeom>
        </p:spPr>
      </p:pic>
    </p:spTree>
    <p:extLst>
      <p:ext uri="{BB962C8B-B14F-4D97-AF65-F5344CB8AC3E}">
        <p14:creationId xmlns:p14="http://schemas.microsoft.com/office/powerpoint/2010/main" val="11679900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Six Flags Solar Canopy over Parking</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677334" y="1608666"/>
            <a:ext cx="14901333" cy="6977985"/>
          </a:xfrm>
        </p:spPr>
        <p:txBody>
          <a:bodyPr/>
          <a:lstStyle/>
          <a:p>
            <a:pPr marL="16934" indent="0">
              <a:buNone/>
            </a:pPr>
            <a:r>
              <a:rPr lang="en-US"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488" y="1413933"/>
            <a:ext cx="13097691" cy="7367451"/>
          </a:xfrm>
          <a:prstGeom prst="rect">
            <a:avLst/>
          </a:prstGeom>
        </p:spPr>
      </p:pic>
    </p:spTree>
    <p:extLst>
      <p:ext uri="{BB962C8B-B14F-4D97-AF65-F5344CB8AC3E}">
        <p14:creationId xmlns:p14="http://schemas.microsoft.com/office/powerpoint/2010/main" val="31541525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ELECTRIC BUS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677334" y="1608667"/>
            <a:ext cx="14901333" cy="7186991"/>
          </a:xfrm>
        </p:spPr>
        <p:txBody>
          <a:bodyPr/>
          <a:lstStyle/>
          <a:p>
            <a:pPr marL="16934"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309" y="1347333"/>
            <a:ext cx="11172485" cy="7448324"/>
          </a:xfrm>
          <a:prstGeom prst="rect">
            <a:avLst/>
          </a:prstGeom>
        </p:spPr>
      </p:pic>
    </p:spTree>
    <p:extLst>
      <p:ext uri="{BB962C8B-B14F-4D97-AF65-F5344CB8AC3E}">
        <p14:creationId xmlns:p14="http://schemas.microsoft.com/office/powerpoint/2010/main" val="16218268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pPr algn="ctr">
              <a:lnSpc>
                <a:spcPts val="5400"/>
              </a:lnSpc>
              <a:defRPr/>
            </a:pPr>
            <a:r>
              <a:rPr lang="en-US" altLang="en-US" dirty="0">
                <a:ea typeface="+mj-ea"/>
                <a:sym typeface="Arial" charset="0"/>
              </a:rPr>
              <a:t>ELECTRIC TRUCKS</a:t>
            </a:r>
          </a:p>
        </p:txBody>
      </p:sp>
      <p:sp>
        <p:nvSpPr>
          <p:cNvPr id="14338" name="Rectangle 2"/>
          <p:cNvSpPr>
            <a:spLocks noGrp="1" noChangeArrowheads="1"/>
          </p:cNvSpPr>
          <p:nvPr>
            <p:ph type="body" idx="1"/>
          </p:nvPr>
        </p:nvSpPr>
        <p:spPr>
          <a:xfrm>
            <a:off x="677334" y="1347334"/>
            <a:ext cx="14901333" cy="7224037"/>
          </a:xfrm>
        </p:spPr>
        <p:txBody>
          <a:bodyPr/>
          <a:lstStyle/>
          <a:p>
            <a:pPr algn="ctr">
              <a:defRPr/>
            </a:pPr>
            <a:br>
              <a:rPr lang="en-US" altLang="en-US" dirty="0">
                <a:ea typeface="+mn-ea"/>
                <a:sym typeface="Arial" charset="0"/>
              </a:rPr>
            </a:br>
            <a:r>
              <a:rPr lang="en-US" altLang="en-US" dirty="0">
                <a:ea typeface="+mn-ea"/>
                <a:sym typeface="Arial" charset="0"/>
              </a:rPr>
              <a:t>USE ARIAL BOLD FONT.</a:t>
            </a:r>
          </a:p>
        </p:txBody>
      </p:sp>
      <p:sp>
        <p:nvSpPr>
          <p:cNvPr id="27652" name="AutoShape 3"/>
          <p:cNvSpPr>
            <a:spLocks/>
          </p:cNvSpPr>
          <p:nvPr/>
        </p:nvSpPr>
        <p:spPr bwMode="auto">
          <a:xfrm>
            <a:off x="2809875" y="4102102"/>
            <a:ext cx="10642600" cy="4699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 tIns="25400" rIns="25400" bIns="25400"/>
          <a:lstStyle/>
          <a:p>
            <a:pPr defTabSz="457223"/>
            <a:endParaRPr lang="en-US" sz="1800"/>
          </a:p>
        </p:txBody>
      </p:sp>
      <p:pic>
        <p:nvPicPr>
          <p:cNvPr id="276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251" y="1557858"/>
            <a:ext cx="10024959" cy="680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008224" y="2575382"/>
            <a:ext cx="3384176"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23"/>
            <a:r>
              <a:rPr lang="en-US" sz="2800" dirty="0">
                <a:solidFill>
                  <a:srgbClr val="00B050"/>
                </a:solidFill>
              </a:rPr>
              <a:t>Tesla </a:t>
            </a:r>
          </a:p>
          <a:p>
            <a:pPr defTabSz="457223"/>
            <a:r>
              <a:rPr lang="en-US" sz="2800" dirty="0">
                <a:solidFill>
                  <a:srgbClr val="00B050"/>
                </a:solidFill>
              </a:rPr>
              <a:t>Semi truck (9/2017)</a:t>
            </a:r>
          </a:p>
          <a:p>
            <a:pPr defTabSz="457223"/>
            <a:r>
              <a:rPr lang="en-US" sz="2800" dirty="0">
                <a:solidFill>
                  <a:srgbClr val="00B050"/>
                </a:solidFill>
              </a:rPr>
              <a:t>Pickup truck (2018)</a:t>
            </a:r>
          </a:p>
          <a:p>
            <a:pPr defTabSz="457223"/>
            <a:endParaRPr lang="en-US" sz="2800" dirty="0">
              <a:solidFill>
                <a:srgbClr val="00B050"/>
              </a:solidFill>
            </a:endParaRPr>
          </a:p>
          <a:p>
            <a:pPr defTabSz="457223"/>
            <a:r>
              <a:rPr lang="en-US" sz="2800" dirty="0">
                <a:solidFill>
                  <a:srgbClr val="00B050"/>
                </a:solidFill>
              </a:rPr>
              <a:t>Volvo </a:t>
            </a:r>
          </a:p>
          <a:p>
            <a:pPr defTabSz="457223"/>
            <a:r>
              <a:rPr lang="en-US" sz="2800" dirty="0">
                <a:solidFill>
                  <a:srgbClr val="00B050"/>
                </a:solidFill>
              </a:rPr>
              <a:t>Delivery &amp;</a:t>
            </a:r>
          </a:p>
          <a:p>
            <a:pPr defTabSz="457223"/>
            <a:r>
              <a:rPr lang="en-US" sz="2800" dirty="0">
                <a:solidFill>
                  <a:srgbClr val="00B050"/>
                </a:solidFill>
              </a:rPr>
              <a:t>Garbage trucks (5/16/2018)</a:t>
            </a:r>
          </a:p>
          <a:p>
            <a:pPr defTabSz="457223"/>
            <a:r>
              <a:rPr lang="en-US" sz="2800" dirty="0">
                <a:solidFill>
                  <a:srgbClr val="00B050"/>
                </a:solidFill>
              </a:rPr>
              <a:t>Self-Driving Semi (9/14/2018)</a:t>
            </a:r>
          </a:p>
        </p:txBody>
      </p:sp>
      <p:pic>
        <p:nvPicPr>
          <p:cNvPr id="4" name="Picture 3">
            <a:extLst>
              <a:ext uri="{FF2B5EF4-FFF2-40B4-BE49-F238E27FC236}">
                <a16:creationId xmlns:a16="http://schemas.microsoft.com/office/drawing/2014/main" id="{8054EE8E-A13E-4A16-902A-981A114AD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7251" y="1045866"/>
            <a:ext cx="12983965" cy="8009339"/>
          </a:xfrm>
          <a:prstGeom prst="rect">
            <a:avLst/>
          </a:prstGeom>
        </p:spPr>
      </p:pic>
      <p:sp>
        <p:nvSpPr>
          <p:cNvPr id="2" name="TextBox 1">
            <a:extLst>
              <a:ext uri="{FF2B5EF4-FFF2-40B4-BE49-F238E27FC236}">
                <a16:creationId xmlns:a16="http://schemas.microsoft.com/office/drawing/2014/main" id="{644FC536-ECD8-4FD2-9310-42BAD8B91D83}"/>
              </a:ext>
            </a:extLst>
          </p:cNvPr>
          <p:cNvSpPr txBox="1"/>
          <p:nvPr/>
        </p:nvSpPr>
        <p:spPr>
          <a:xfrm>
            <a:off x="1663172" y="8622877"/>
            <a:ext cx="1064260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dirty="0">
                <a:hlinkClick r:id="rId5">
                  <a:extLst>
                    <a:ext uri="{A12FA001-AC4F-418D-AE19-62706E023703}">
                      <ahyp:hlinkClr xmlns:ahyp="http://schemas.microsoft.com/office/drawing/2018/hyperlinkcolor" val="tx"/>
                    </a:ext>
                  </a:extLst>
                </a:hlinkClick>
              </a:rPr>
              <a:t>https://www.ecowatch.com/anheuser-busch-electric-trucks-2640827841.html</a:t>
            </a:r>
            <a:endParaRPr lang="en-US" sz="1400" dirty="0"/>
          </a:p>
        </p:txBody>
      </p:sp>
    </p:spTree>
    <p:extLst>
      <p:ext uri="{BB962C8B-B14F-4D97-AF65-F5344CB8AC3E}">
        <p14:creationId xmlns:p14="http://schemas.microsoft.com/office/powerpoint/2010/main" val="40750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 calcmode="lin" valueType="num">
                                      <p:cBhvr>
                                        <p:cTn id="9" dur="5000" fill="hold"/>
                                        <p:tgtEl>
                                          <p:spTgt spid="4"/>
                                        </p:tgtEl>
                                        <p:attrNameLst>
                                          <p:attrName>style.rotation</p:attrName>
                                        </p:attrNameLst>
                                      </p:cBhvr>
                                      <p:tavLst>
                                        <p:tav tm="0">
                                          <p:val>
                                            <p:fltVal val="90"/>
                                          </p:val>
                                        </p:tav>
                                        <p:tav tm="100000">
                                          <p:val>
                                            <p:fltVal val="0"/>
                                          </p:val>
                                        </p:tav>
                                      </p:tavLst>
                                    </p:anim>
                                    <p:animEffect transition="in" filter="fade">
                                      <p:cBhvr>
                                        <p:cTn id="10"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AND ELECTRIC AIRPLANES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pic>
        <p:nvPicPr>
          <p:cNvPr id="4" name="Picture 3" descr="Image result for electric plane pictures"/>
          <p:cNvPicPr/>
          <p:nvPr/>
        </p:nvPicPr>
        <p:blipFill>
          <a:blip r:embed="rId3">
            <a:extLst>
              <a:ext uri="{28A0092B-C50C-407E-A947-70E740481C1C}">
                <a14:useLocalDpi xmlns:a14="http://schemas.microsoft.com/office/drawing/2010/main" val="0"/>
              </a:ext>
            </a:extLst>
          </a:blip>
          <a:srcRect/>
          <a:stretch>
            <a:fillRect/>
          </a:stretch>
        </p:blipFill>
        <p:spPr bwMode="auto">
          <a:xfrm>
            <a:off x="2316481" y="1608666"/>
            <a:ext cx="12139748" cy="7274077"/>
          </a:xfrm>
          <a:prstGeom prst="rect">
            <a:avLst/>
          </a:prstGeom>
          <a:noFill/>
          <a:ln>
            <a:noFill/>
          </a:ln>
        </p:spPr>
      </p:pic>
    </p:spTree>
    <p:extLst>
      <p:ext uri="{BB962C8B-B14F-4D97-AF65-F5344CB8AC3E}">
        <p14:creationId xmlns:p14="http://schemas.microsoft.com/office/powerpoint/2010/main" val="31102285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pic>
        <p:nvPicPr>
          <p:cNvPr id="6" name="Picture 5">
            <a:extLst>
              <a:ext uri="{FF2B5EF4-FFF2-40B4-BE49-F238E27FC236}">
                <a16:creationId xmlns:a16="http://schemas.microsoft.com/office/drawing/2014/main" id="{68626032-5069-4176-B448-AD64EA816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784" y="1347333"/>
            <a:ext cx="5073713" cy="6541708"/>
          </a:xfrm>
          <a:prstGeom prst="rect">
            <a:avLst/>
          </a:prstGeom>
        </p:spPr>
      </p:pic>
      <p:sp>
        <p:nvSpPr>
          <p:cNvPr id="8" name="TextBox 7">
            <a:extLst>
              <a:ext uri="{FF2B5EF4-FFF2-40B4-BE49-F238E27FC236}">
                <a16:creationId xmlns:a16="http://schemas.microsoft.com/office/drawing/2014/main" id="{793AC014-7E12-432B-8763-CD11B3F7AE3D}"/>
              </a:ext>
            </a:extLst>
          </p:cNvPr>
          <p:cNvSpPr txBox="1"/>
          <p:nvPr/>
        </p:nvSpPr>
        <p:spPr>
          <a:xfrm>
            <a:off x="553291" y="7900551"/>
            <a:ext cx="724869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“CARBON12”  residential</a:t>
            </a:r>
          </a:p>
          <a:p>
            <a:pPr marL="0" marR="0" indent="0" algn="ctr" defTabSz="825500" rtl="0" fontAlgn="auto" latinLnBrk="0" hangingPunct="0">
              <a:lnSpc>
                <a:spcPct val="100000"/>
              </a:lnSpc>
              <a:spcBef>
                <a:spcPts val="0"/>
              </a:spcBef>
              <a:spcAft>
                <a:spcPts val="0"/>
              </a:spcAft>
              <a:buClrTx/>
              <a:buSzTx/>
              <a:buFontTx/>
              <a:buNone/>
              <a:tabLst/>
            </a:pPr>
            <a:r>
              <a:rPr lang="en-US" sz="3200" cap="all" dirty="0">
                <a:solidFill>
                  <a:srgbClr val="8DC63F"/>
                </a:solidFill>
                <a:sym typeface="Helvetica"/>
              </a:rPr>
              <a:t>PORTLAND, OR</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pic>
        <p:nvPicPr>
          <p:cNvPr id="12" name="Picture 11">
            <a:extLst>
              <a:ext uri="{FF2B5EF4-FFF2-40B4-BE49-F238E27FC236}">
                <a16:creationId xmlns:a16="http://schemas.microsoft.com/office/drawing/2014/main" id="{9B20AE35-3704-48A5-9712-C957AC850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6233" y="167225"/>
            <a:ext cx="4083764" cy="7322342"/>
          </a:xfrm>
          <a:prstGeom prst="rect">
            <a:avLst/>
          </a:prstGeom>
        </p:spPr>
      </p:pic>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452250" y="423333"/>
            <a:ext cx="9310729" cy="924000"/>
          </a:xfrm>
        </p:spPr>
        <p:txBody>
          <a:bodyPr>
            <a:normAutofit/>
          </a:bodyPr>
          <a:lstStyle/>
          <a:p>
            <a:pPr algn="ctr"/>
            <a:r>
              <a:rPr lang="en-US" sz="4800" dirty="0">
                <a:solidFill>
                  <a:schemeClr val="bg2"/>
                </a:solidFill>
              </a:rPr>
              <a:t>TALL BUILDINGS FROM WOOD</a:t>
            </a:r>
          </a:p>
        </p:txBody>
      </p:sp>
      <p:sp>
        <p:nvSpPr>
          <p:cNvPr id="13" name="TextBox 12">
            <a:extLst>
              <a:ext uri="{FF2B5EF4-FFF2-40B4-BE49-F238E27FC236}">
                <a16:creationId xmlns:a16="http://schemas.microsoft.com/office/drawing/2014/main" id="{98464203-7B5C-4A04-BEE2-1052DE9973D9}"/>
              </a:ext>
            </a:extLst>
          </p:cNvPr>
          <p:cNvSpPr txBox="1"/>
          <p:nvPr/>
        </p:nvSpPr>
        <p:spPr>
          <a:xfrm>
            <a:off x="7973607" y="7469106"/>
            <a:ext cx="8024763"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all" spc="0" normalizeH="0" baseline="0" dirty="0">
                <a:ln>
                  <a:noFill/>
                </a:ln>
                <a:solidFill>
                  <a:srgbClr val="8DC63F"/>
                </a:solidFill>
                <a:effectLst/>
                <a:uFillTx/>
                <a:latin typeface="+mn-lt"/>
                <a:ea typeface="+mn-ea"/>
                <a:cs typeface="+mn-cs"/>
                <a:sym typeface="Helvetica"/>
              </a:rPr>
              <a:t>“T3” </a:t>
            </a:r>
            <a:r>
              <a:rPr kumimoji="0" lang="en-US" sz="3200" b="1" i="0" u="none" strike="noStrike" cap="all" spc="0" normalizeH="0" baseline="0" dirty="0">
                <a:ln>
                  <a:noFill/>
                </a:ln>
                <a:solidFill>
                  <a:srgbClr val="8DC63F"/>
                </a:solidFill>
                <a:effectLst/>
                <a:uFillTx/>
                <a:latin typeface="+mn-lt"/>
                <a:ea typeface="+mn-ea"/>
                <a:cs typeface="+mn-cs"/>
                <a:sym typeface="Helvetica"/>
              </a:rPr>
              <a:t>Timber, Technology, transit</a:t>
            </a:r>
            <a:r>
              <a:rPr kumimoji="0" lang="en-US" sz="3600" b="1" i="0" u="none" strike="noStrike" cap="all" spc="0" normalizeH="0" baseline="0" dirty="0">
                <a:ln>
                  <a:noFill/>
                </a:ln>
                <a:solidFill>
                  <a:srgbClr val="8DC63F"/>
                </a:solidFill>
                <a:effectLst/>
                <a:uFillTx/>
                <a:latin typeface="+mn-lt"/>
                <a:ea typeface="+mn-ea"/>
                <a:cs typeface="+mn-cs"/>
                <a:sym typeface="Helvetica"/>
              </a:rPr>
              <a:t>  </a:t>
            </a:r>
            <a:r>
              <a:rPr kumimoji="0" lang="en-US" sz="3200" b="1" i="0" u="none" strike="noStrike" cap="all" spc="0" normalizeH="0" baseline="0" dirty="0">
                <a:ln>
                  <a:noFill/>
                </a:ln>
                <a:solidFill>
                  <a:srgbClr val="8DC63F"/>
                </a:solidFill>
                <a:effectLst/>
                <a:uFillTx/>
                <a:latin typeface="+mn-lt"/>
                <a:ea typeface="+mn-ea"/>
                <a:cs typeface="+mn-cs"/>
                <a:sym typeface="Helvetica"/>
              </a:rPr>
              <a:t>OFFICE, </a:t>
            </a:r>
            <a:r>
              <a:rPr lang="en-US" sz="3200" cap="all" dirty="0">
                <a:solidFill>
                  <a:srgbClr val="8DC63F"/>
                </a:solidFill>
                <a:sym typeface="Helvetica"/>
              </a:rPr>
              <a:t>MINNEAPOLIS</a:t>
            </a:r>
          </a:p>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Clad in </a:t>
            </a:r>
            <a:r>
              <a:rPr kumimoji="0" lang="en-US" sz="3200" b="1" i="0" u="none" strike="noStrike" cap="all" spc="0" normalizeH="0" baseline="0" dirty="0" err="1">
                <a:ln>
                  <a:noFill/>
                </a:ln>
                <a:solidFill>
                  <a:srgbClr val="8DC63F"/>
                </a:solidFill>
                <a:effectLst/>
                <a:uFillTx/>
                <a:latin typeface="+mn-lt"/>
                <a:ea typeface="+mn-ea"/>
                <a:cs typeface="+mn-cs"/>
                <a:sym typeface="Helvetica"/>
              </a:rPr>
              <a:t>weatherinG</a:t>
            </a:r>
            <a:r>
              <a:rPr kumimoji="0" lang="en-US" sz="3200" b="1" i="0" u="none" strike="noStrike" cap="all" spc="0" normalizeH="0" baseline="0" dirty="0">
                <a:ln>
                  <a:noFill/>
                </a:ln>
                <a:solidFill>
                  <a:srgbClr val="8DC63F"/>
                </a:solidFill>
                <a:effectLst/>
                <a:uFillTx/>
                <a:latin typeface="+mn-lt"/>
                <a:ea typeface="+mn-ea"/>
                <a:cs typeface="+mn-cs"/>
                <a:sym typeface="Helvetica"/>
              </a:rPr>
              <a:t> steel</a:t>
            </a:r>
          </a:p>
        </p:txBody>
      </p:sp>
    </p:spTree>
    <p:extLst>
      <p:ext uri="{BB962C8B-B14F-4D97-AF65-F5344CB8AC3E}">
        <p14:creationId xmlns:p14="http://schemas.microsoft.com/office/powerpoint/2010/main" val="3416132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sp>
        <p:nvSpPr>
          <p:cNvPr id="8" name="TextBox 7">
            <a:extLst>
              <a:ext uri="{FF2B5EF4-FFF2-40B4-BE49-F238E27FC236}">
                <a16:creationId xmlns:a16="http://schemas.microsoft.com/office/drawing/2014/main" id="{793AC014-7E12-432B-8763-CD11B3F7AE3D}"/>
              </a:ext>
            </a:extLst>
          </p:cNvPr>
          <p:cNvSpPr txBox="1"/>
          <p:nvPr/>
        </p:nvSpPr>
        <p:spPr>
          <a:xfrm>
            <a:off x="347422" y="7415251"/>
            <a:ext cx="800333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kumimoji="0" lang="en-US" sz="3200" b="1" i="0" u="none" strike="noStrike" cap="all" spc="0" normalizeH="0" baseline="0" dirty="0">
                <a:ln>
                  <a:noFill/>
                </a:ln>
                <a:solidFill>
                  <a:srgbClr val="8DC63F"/>
                </a:solidFill>
                <a:effectLst/>
                <a:uFillTx/>
                <a:latin typeface="+mn-lt"/>
                <a:ea typeface="+mn-ea"/>
                <a:cs typeface="+mn-cs"/>
                <a:sym typeface="Helvetica"/>
              </a:rPr>
              <a:t>Rhode Island school of design</a:t>
            </a:r>
            <a:r>
              <a:rPr lang="en-US" sz="3200" cap="all" dirty="0">
                <a:solidFill>
                  <a:srgbClr val="8DC63F"/>
                </a:solidFill>
                <a:sym typeface="Helvetica"/>
              </a:rPr>
              <a:t>, providence,  DORM, </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solidFill>
                  <a:schemeClr val="bg2"/>
                </a:solidFill>
              </a:rPr>
              <a:t>TALL BUILDINGS FROM WOOD</a:t>
            </a:r>
          </a:p>
        </p:txBody>
      </p:sp>
      <p:sp>
        <p:nvSpPr>
          <p:cNvPr id="13" name="TextBox 12">
            <a:extLst>
              <a:ext uri="{FF2B5EF4-FFF2-40B4-BE49-F238E27FC236}">
                <a16:creationId xmlns:a16="http://schemas.microsoft.com/office/drawing/2014/main" id="{98464203-7B5C-4A04-BEE2-1052DE9973D9}"/>
              </a:ext>
            </a:extLst>
          </p:cNvPr>
          <p:cNvSpPr txBox="1"/>
          <p:nvPr/>
        </p:nvSpPr>
        <p:spPr>
          <a:xfrm>
            <a:off x="8128000" y="7280952"/>
            <a:ext cx="81280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a:t>
            </a:r>
            <a:r>
              <a:rPr kumimoji="0" lang="en-US" sz="3200" b="1" i="0" u="none" strike="noStrike" cap="all" spc="0" normalizeH="0" baseline="0" dirty="0" err="1">
                <a:ln>
                  <a:noFill/>
                </a:ln>
                <a:solidFill>
                  <a:srgbClr val="8DC63F"/>
                </a:solidFill>
                <a:effectLst/>
                <a:uFillTx/>
                <a:latin typeface="+mn-lt"/>
                <a:ea typeface="+mn-ea"/>
                <a:cs typeface="+mn-cs"/>
                <a:sym typeface="Helvetica"/>
              </a:rPr>
              <a:t>Mjosa</a:t>
            </a:r>
            <a:r>
              <a:rPr kumimoji="0" lang="en-US" sz="3200" b="1" i="0" u="none" strike="noStrike" cap="all" spc="0" normalizeH="0" baseline="0" dirty="0">
                <a:ln>
                  <a:noFill/>
                </a:ln>
                <a:solidFill>
                  <a:srgbClr val="8DC63F"/>
                </a:solidFill>
                <a:effectLst/>
                <a:uFillTx/>
                <a:latin typeface="+mn-lt"/>
                <a:ea typeface="+mn-ea"/>
                <a:cs typeface="+mn-cs"/>
                <a:sym typeface="Helvetica"/>
              </a:rPr>
              <a:t>” world’s tallest tower</a:t>
            </a:r>
            <a:br>
              <a:rPr kumimoji="0" lang="en-US" sz="3200" b="1" i="0" u="none" strike="noStrike" cap="all" spc="0" normalizeH="0" baseline="0" dirty="0">
                <a:ln>
                  <a:noFill/>
                </a:ln>
                <a:solidFill>
                  <a:srgbClr val="8DC63F"/>
                </a:solidFill>
                <a:effectLst/>
                <a:uFillTx/>
                <a:latin typeface="+mn-lt"/>
                <a:ea typeface="+mn-ea"/>
                <a:cs typeface="+mn-cs"/>
                <a:sym typeface="Helvetica"/>
              </a:rPr>
            </a:br>
            <a:r>
              <a:rPr kumimoji="0" lang="en-US" sz="3200" b="1" i="0" u="none" strike="noStrike" cap="all" spc="0" normalizeH="0" baseline="0" dirty="0">
                <a:ln>
                  <a:noFill/>
                </a:ln>
                <a:solidFill>
                  <a:srgbClr val="8DC63F"/>
                </a:solidFill>
                <a:effectLst/>
                <a:uFillTx/>
                <a:latin typeface="+mn-lt"/>
                <a:ea typeface="+mn-ea"/>
                <a:cs typeface="+mn-cs"/>
                <a:sym typeface="Helvetica"/>
              </a:rPr>
              <a:t> 18 floors, Norway</a:t>
            </a:r>
            <a:endParaRPr lang="en-US" sz="3200" cap="all" dirty="0">
              <a:solidFill>
                <a:srgbClr val="8DC63F"/>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hotel, homes, office</a:t>
            </a:r>
          </a:p>
        </p:txBody>
      </p:sp>
      <p:pic>
        <p:nvPicPr>
          <p:cNvPr id="14" name="Picture 13">
            <a:extLst>
              <a:ext uri="{FF2B5EF4-FFF2-40B4-BE49-F238E27FC236}">
                <a16:creationId xmlns:a16="http://schemas.microsoft.com/office/drawing/2014/main" id="{2C4BE857-23BF-4445-A3CF-5254FF878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52" y="1347333"/>
            <a:ext cx="7124700" cy="5854700"/>
          </a:xfrm>
          <a:prstGeom prst="rect">
            <a:avLst/>
          </a:prstGeom>
        </p:spPr>
      </p:pic>
      <p:pic>
        <p:nvPicPr>
          <p:cNvPr id="18" name="Picture 17">
            <a:extLst>
              <a:ext uri="{FF2B5EF4-FFF2-40B4-BE49-F238E27FC236}">
                <a16:creationId xmlns:a16="http://schemas.microsoft.com/office/drawing/2014/main" id="{E055BAE2-C2B0-4F35-8481-02C34377C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1943" y="1187791"/>
            <a:ext cx="4000038" cy="6014242"/>
          </a:xfrm>
          <a:prstGeom prst="rect">
            <a:avLst/>
          </a:prstGeom>
        </p:spPr>
      </p:pic>
    </p:spTree>
    <p:extLst>
      <p:ext uri="{BB962C8B-B14F-4D97-AF65-F5344CB8AC3E}">
        <p14:creationId xmlns:p14="http://schemas.microsoft.com/office/powerpoint/2010/main" val="22609219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C347A5-2170-4582-AEB7-2783C877D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955" y="0"/>
            <a:ext cx="7268045" cy="9144000"/>
          </a:xfrm>
          <a:prstGeom prst="rect">
            <a:avLst/>
          </a:prstGeom>
        </p:spPr>
      </p:pic>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503913" y="482211"/>
            <a:ext cx="10609283" cy="924000"/>
          </a:xfrm>
        </p:spPr>
        <p:txBody>
          <a:bodyPr/>
          <a:lstStyle/>
          <a:p>
            <a:pPr algn="ctr"/>
            <a:r>
              <a:rPr lang="en-US" dirty="0">
                <a:solidFill>
                  <a:schemeClr val="bg2"/>
                </a:solidFill>
              </a:rPr>
              <a:t>TALL BUILDINGS FROM WOOD</a:t>
            </a:r>
          </a:p>
        </p:txBody>
      </p:sp>
      <p:sp>
        <p:nvSpPr>
          <p:cNvPr id="13" name="TextBox 12">
            <a:extLst>
              <a:ext uri="{FF2B5EF4-FFF2-40B4-BE49-F238E27FC236}">
                <a16:creationId xmlns:a16="http://schemas.microsoft.com/office/drawing/2014/main" id="{98464203-7B5C-4A04-BEE2-1052DE9973D9}"/>
              </a:ext>
            </a:extLst>
          </p:cNvPr>
          <p:cNvSpPr txBox="1"/>
          <p:nvPr/>
        </p:nvSpPr>
        <p:spPr>
          <a:xfrm>
            <a:off x="182622" y="1844275"/>
            <a:ext cx="8128000" cy="6504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Brock commons</a:t>
            </a:r>
          </a:p>
          <a:p>
            <a:pPr marL="0" marR="0" indent="0" algn="ctr" defTabSz="825500" rtl="0" fontAlgn="auto" latinLnBrk="0" hangingPunct="0">
              <a:lnSpc>
                <a:spcPct val="100000"/>
              </a:lnSpc>
              <a:spcBef>
                <a:spcPts val="0"/>
              </a:spcBef>
              <a:spcAft>
                <a:spcPts val="0"/>
              </a:spcAft>
              <a:buClrTx/>
              <a:buSzTx/>
              <a:buFontTx/>
              <a:buNone/>
              <a:tabLst/>
            </a:pPr>
            <a:r>
              <a:rPr lang="en-US" sz="3200" cap="all" dirty="0">
                <a:solidFill>
                  <a:srgbClr val="8DC63F"/>
                </a:solidFill>
                <a:sym typeface="Helvetica"/>
              </a:rPr>
              <a:t>Univ of </a:t>
            </a:r>
            <a:r>
              <a:rPr lang="en-US" sz="3200" cap="all" dirty="0" err="1">
                <a:solidFill>
                  <a:srgbClr val="8DC63F"/>
                </a:solidFill>
                <a:sym typeface="Helvetica"/>
              </a:rPr>
              <a:t>british</a:t>
            </a:r>
            <a:r>
              <a:rPr lang="en-US" sz="3200" cap="all" dirty="0">
                <a:solidFill>
                  <a:srgbClr val="8DC63F"/>
                </a:solidFill>
                <a:sym typeface="Helvetica"/>
              </a:rPr>
              <a:t> Columbia</a:t>
            </a:r>
          </a:p>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18 story dorm</a:t>
            </a:r>
          </a:p>
          <a:p>
            <a:pPr marL="0" marR="0" indent="0" algn="ctr" defTabSz="825500" rtl="0" fontAlgn="auto" latinLnBrk="0" hangingPunct="0">
              <a:lnSpc>
                <a:spcPct val="100000"/>
              </a:lnSpc>
              <a:spcBef>
                <a:spcPts val="0"/>
              </a:spcBef>
              <a:spcAft>
                <a:spcPts val="0"/>
              </a:spcAft>
              <a:buClrTx/>
              <a:buSzTx/>
              <a:buFontTx/>
              <a:buNone/>
              <a:tabLst/>
            </a:pPr>
            <a:endParaRPr lang="en-US" sz="3200" cap="all" dirty="0">
              <a:solidFill>
                <a:srgbClr val="8DC63F"/>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3200" cap="all" dirty="0">
                <a:solidFill>
                  <a:srgbClr val="8DC63F"/>
                </a:solidFill>
                <a:sym typeface="Helvetica"/>
              </a:rPr>
              <a:t>Top floor lounge: </a:t>
            </a:r>
            <a:br>
              <a:rPr lang="en-US" sz="3200" cap="all" dirty="0">
                <a:solidFill>
                  <a:srgbClr val="8DC63F"/>
                </a:solidFill>
                <a:sym typeface="Helvetica"/>
              </a:rPr>
            </a:br>
            <a:r>
              <a:rPr lang="en-US" sz="3200" cap="all" dirty="0">
                <a:solidFill>
                  <a:srgbClr val="8DC63F"/>
                </a:solidFill>
                <a:sym typeface="Helvetica"/>
              </a:rPr>
              <a:t>timbers are left uncovered</a:t>
            </a:r>
          </a:p>
          <a:p>
            <a:pPr marL="0" marR="0" indent="0" algn="ctr" defTabSz="825500" rtl="0" fontAlgn="auto" latinLnBrk="0" hangingPunct="0">
              <a:lnSpc>
                <a:spcPct val="100000"/>
              </a:lnSpc>
              <a:spcBef>
                <a:spcPts val="0"/>
              </a:spcBef>
              <a:spcAft>
                <a:spcPts val="0"/>
              </a:spcAft>
              <a:buClrTx/>
              <a:buSzTx/>
              <a:buFontTx/>
              <a:buNone/>
              <a:tabLst/>
            </a:pPr>
            <a:endParaRPr kumimoji="0" lang="en-US" sz="3200" b="1" i="0" u="none" strike="noStrike" cap="all" spc="0" normalizeH="0" baseline="0" dirty="0">
              <a:ln>
                <a:noFill/>
              </a:ln>
              <a:solidFill>
                <a:srgbClr val="8DC63F"/>
              </a:solidFill>
              <a:effectLst/>
              <a:uFillTx/>
              <a:latin typeface="+mn-lt"/>
              <a:ea typeface="+mn-ea"/>
              <a:cs typeface="+mn-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3200" cap="all" dirty="0">
                <a:solidFill>
                  <a:srgbClr val="8DC63F"/>
                </a:solidFill>
                <a:sym typeface="Helvetica"/>
              </a:rPr>
              <a:t>Stores 1,800 metric tons carbon</a:t>
            </a:r>
          </a:p>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8DC63F"/>
                </a:solidFill>
                <a:effectLst/>
                <a:uFillTx/>
                <a:latin typeface="+mn-lt"/>
                <a:ea typeface="+mn-ea"/>
                <a:cs typeface="+mn-cs"/>
                <a:sym typeface="Helvetica"/>
              </a:rPr>
              <a:t>(when building is finally torn down, the wo</a:t>
            </a:r>
            <a:r>
              <a:rPr lang="en-US" sz="3200" cap="all" dirty="0">
                <a:solidFill>
                  <a:srgbClr val="8DC63F"/>
                </a:solidFill>
                <a:sym typeface="Helvetica"/>
              </a:rPr>
              <a:t>od can be reused)</a:t>
            </a:r>
          </a:p>
          <a:p>
            <a:pPr marL="0" marR="0" indent="0" algn="ctr" defTabSz="825500" rtl="0" fontAlgn="auto" latinLnBrk="0" hangingPunct="0">
              <a:lnSpc>
                <a:spcPct val="100000"/>
              </a:lnSpc>
              <a:spcBef>
                <a:spcPts val="0"/>
              </a:spcBef>
              <a:spcAft>
                <a:spcPts val="0"/>
              </a:spcAft>
              <a:buClrTx/>
              <a:buSzTx/>
              <a:buFontTx/>
              <a:buNone/>
              <a:tabLst/>
            </a:pPr>
            <a:endParaRPr kumimoji="0" lang="en-US" sz="3200" b="1" i="0" u="none" strike="noStrike" cap="all" spc="0" normalizeH="0" baseline="0" dirty="0">
              <a:ln>
                <a:noFill/>
              </a:ln>
              <a:solidFill>
                <a:srgbClr val="8DC63F"/>
              </a:solidFill>
              <a:effectLst/>
              <a:uFillTx/>
              <a:latin typeface="+mn-lt"/>
              <a:ea typeface="+mn-ea"/>
              <a:cs typeface="+mn-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3200" cap="all" dirty="0">
                <a:solidFill>
                  <a:srgbClr val="8DC63F"/>
                </a:solidFill>
                <a:sym typeface="Helvetica"/>
              </a:rPr>
              <a:t>Manage and Preserve forests</a:t>
            </a:r>
          </a:p>
          <a:p>
            <a:pPr marL="0" marR="0" indent="0" algn="ctr" defTabSz="825500" rtl="0" fontAlgn="auto" latinLnBrk="0" hangingPunct="0">
              <a:lnSpc>
                <a:spcPct val="100000"/>
              </a:lnSpc>
              <a:spcBef>
                <a:spcPts val="0"/>
              </a:spcBef>
              <a:spcAft>
                <a:spcPts val="0"/>
              </a:spcAft>
              <a:buClrTx/>
              <a:buSzTx/>
              <a:buFontTx/>
              <a:buNone/>
              <a:tabLst/>
            </a:pPr>
            <a:r>
              <a:rPr lang="en-US" sz="3200" cap="all" dirty="0">
                <a:solidFill>
                  <a:srgbClr val="8DC63F"/>
                </a:solidFill>
                <a:sym typeface="Helvetica"/>
              </a:rPr>
              <a:t>Use and reuse the timber!!</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spTree>
    <p:extLst>
      <p:ext uri="{BB962C8B-B14F-4D97-AF65-F5344CB8AC3E}">
        <p14:creationId xmlns:p14="http://schemas.microsoft.com/office/powerpoint/2010/main" val="348849866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219517"/>
          </a:xfrm>
        </p:spPr>
        <p:txBody>
          <a:bodyPr>
            <a:normAutofit fontScale="90000"/>
          </a:bodyPr>
          <a:lstStyle/>
          <a:p>
            <a:r>
              <a:rPr lang="en-US" dirty="0"/>
              <a:t> </a:t>
            </a:r>
          </a:p>
        </p:txBody>
      </p:sp>
      <p:sp>
        <p:nvSpPr>
          <p:cNvPr id="3" name="Text Placeholder 2"/>
          <p:cNvSpPr>
            <a:spLocks noGrp="1"/>
          </p:cNvSpPr>
          <p:nvPr>
            <p:ph type="body" idx="1"/>
          </p:nvPr>
        </p:nvSpPr>
        <p:spPr>
          <a:xfrm>
            <a:off x="754667" y="533092"/>
            <a:ext cx="14901333" cy="7325206"/>
          </a:xfrm>
        </p:spPr>
        <p:txBody>
          <a:bodyPr/>
          <a:lstStyle/>
          <a:p>
            <a:pPr marL="16934"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597511" y="3786841"/>
            <a:ext cx="7027201" cy="1592803"/>
          </a:xfrm>
          <a:prstGeom prst="rect">
            <a:avLst/>
          </a:prstGeom>
          <a:ln w="12700">
            <a:miter lim="400000"/>
          </a:ln>
        </p:spPr>
      </p:pic>
      <p:sp>
        <p:nvSpPr>
          <p:cNvPr id="5" name="TextBox 4"/>
          <p:cNvSpPr txBox="1"/>
          <p:nvPr/>
        </p:nvSpPr>
        <p:spPr>
          <a:xfrm>
            <a:off x="7215699" y="4054037"/>
            <a:ext cx="7065930" cy="1710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5334" b="1" i="0" u="none" strike="noStrike" kern="0" cap="none" spc="0" normalizeH="0" baseline="0" noProof="0" dirty="0">
                <a:ln>
                  <a:noFill/>
                </a:ln>
                <a:solidFill>
                  <a:srgbClr val="EBCD1B"/>
                </a:solidFill>
                <a:effectLst/>
                <a:uLnTx/>
                <a:uFillTx/>
                <a:latin typeface="Helvetica"/>
                <a:cs typeface="Helvetica"/>
                <a:sym typeface="Helvetica"/>
              </a:rPr>
              <a:t>Sierra Club</a:t>
            </a:r>
          </a:p>
          <a:p>
            <a:pPr marL="0" marR="0" lvl="0" indent="0" algn="ctr" defTabSz="550361" rtl="0" eaLnBrk="1" fontAlgn="auto" latinLnBrk="0" hangingPunct="0">
              <a:lnSpc>
                <a:spcPct val="100000"/>
              </a:lnSpc>
              <a:spcBef>
                <a:spcPts val="0"/>
              </a:spcBef>
              <a:spcAft>
                <a:spcPts val="0"/>
              </a:spcAft>
              <a:buClrTx/>
              <a:buSzTx/>
              <a:buFontTx/>
              <a:buNone/>
              <a:tabLst/>
              <a:defRPr/>
            </a:pPr>
            <a:endParaRPr kumimoji="0" lang="en-US" sz="5334" b="1" i="0" u="none" strike="noStrike" kern="0" cap="none" spc="0" normalizeH="0" baseline="0" noProof="0" dirty="0">
              <a:ln>
                <a:noFill/>
              </a:ln>
              <a:solidFill>
                <a:srgbClr val="8DC63F"/>
              </a:solidFill>
              <a:effectLst/>
              <a:uLnTx/>
              <a:uFillTx/>
              <a:latin typeface="Helvetica"/>
              <a:cs typeface="Helvetica"/>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1612" y="2903735"/>
            <a:ext cx="3190242" cy="3190242"/>
          </a:xfrm>
          <a:prstGeom prst="rect">
            <a:avLst/>
          </a:prstGeom>
        </p:spPr>
      </p:pic>
      <p:sp>
        <p:nvSpPr>
          <p:cNvPr id="7" name="TextBox 6"/>
          <p:cNvSpPr txBox="1"/>
          <p:nvPr/>
        </p:nvSpPr>
        <p:spPr>
          <a:xfrm>
            <a:off x="1889043" y="5324584"/>
            <a:ext cx="5326656" cy="560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3200" b="1" i="0" u="none" strike="noStrike" kern="0" cap="all" spc="0" normalizeH="0" baseline="0" noProof="0" dirty="0">
                <a:ln>
                  <a:noFill/>
                </a:ln>
                <a:solidFill>
                  <a:srgbClr val="8DC63F"/>
                </a:solidFill>
                <a:effectLst/>
                <a:uLnTx/>
                <a:uFillTx/>
                <a:latin typeface="Helvetica"/>
                <a:cs typeface="Helvetica"/>
                <a:sym typeface="Helvetica"/>
              </a:rPr>
              <a:t>100% </a:t>
            </a:r>
            <a:r>
              <a:rPr kumimoji="0" lang="en-US" sz="3200" b="1" i="0" u="none" strike="noStrike" kern="0" cap="none" spc="0" normalizeH="0" baseline="0" noProof="0" dirty="0">
                <a:ln>
                  <a:noFill/>
                </a:ln>
                <a:solidFill>
                  <a:srgbClr val="8DC63F"/>
                </a:solidFill>
                <a:effectLst/>
                <a:uLnTx/>
                <a:uFillTx/>
                <a:latin typeface="Helvetica"/>
                <a:cs typeface="Helvetica"/>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2397" y="828450"/>
            <a:ext cx="3261535" cy="2704290"/>
          </a:xfrm>
          <a:prstGeom prst="rect">
            <a:avLst/>
          </a:prstGeom>
          <a:noFill/>
          <a:ln>
            <a:noFill/>
          </a:ln>
        </p:spPr>
      </p:pic>
      <p:sp>
        <p:nvSpPr>
          <p:cNvPr id="9" name="TextBox 8"/>
          <p:cNvSpPr txBox="1"/>
          <p:nvPr/>
        </p:nvSpPr>
        <p:spPr>
          <a:xfrm>
            <a:off x="1393828" y="6576656"/>
            <a:ext cx="1362301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rPr>
              <a:t>Our mission is to leave a legacy of a livable world for our children and grandchildren.</a:t>
            </a:r>
          </a:p>
        </p:txBody>
      </p:sp>
    </p:spTree>
    <p:extLst>
      <p:ext uri="{BB962C8B-B14F-4D97-AF65-F5344CB8AC3E}">
        <p14:creationId xmlns:p14="http://schemas.microsoft.com/office/powerpoint/2010/main" val="33046197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CHANGES WE WILL SEE IN 2050</a:t>
            </a:r>
          </a:p>
        </p:txBody>
      </p:sp>
      <p:sp>
        <p:nvSpPr>
          <p:cNvPr id="3" name="Text Placeholder 2"/>
          <p:cNvSpPr>
            <a:spLocks noGrp="1"/>
          </p:cNvSpPr>
          <p:nvPr>
            <p:ph type="body" idx="1"/>
          </p:nvPr>
        </p:nvSpPr>
        <p:spPr>
          <a:xfrm>
            <a:off x="677334" y="1608666"/>
            <a:ext cx="14901333" cy="6786397"/>
          </a:xfrm>
        </p:spPr>
        <p:txBody>
          <a:bodyPr>
            <a:normAutofit lnSpcReduction="10000"/>
          </a:bodyPr>
          <a:lstStyle/>
          <a:p>
            <a:r>
              <a:rPr lang="en-US" sz="4000" b="1" dirty="0"/>
              <a:t>Building standards to require net-zero emissions, net-zero waste, net-zero water, rooftop solar (where practical)</a:t>
            </a:r>
          </a:p>
          <a:p>
            <a:r>
              <a:rPr lang="en-US" sz="4000" b="1" dirty="0"/>
              <a:t>Heating and appliances all electric; no gas furnaces, hot water heaters, stoves, or dryers</a:t>
            </a:r>
          </a:p>
          <a:p>
            <a:r>
              <a:rPr lang="en-US" sz="4000" b="1" dirty="0"/>
              <a:t>Electric grid upgraded for reliability and smart metering</a:t>
            </a:r>
          </a:p>
          <a:p>
            <a:r>
              <a:rPr lang="en-US" sz="4000" b="1" dirty="0"/>
              <a:t>EV charging stations replace gas stations; or exchangeable batteries</a:t>
            </a:r>
          </a:p>
          <a:p>
            <a:r>
              <a:rPr lang="en-US" sz="4000" b="1" dirty="0"/>
              <a:t>Plastic and Styrofoam packaging, bags, straws – all gone</a:t>
            </a:r>
          </a:p>
          <a:p>
            <a:r>
              <a:rPr lang="en-US" sz="4000" b="1" dirty="0"/>
              <a:t>US breadbasket will grow only food, not ethanol, and far more plants than animals</a:t>
            </a:r>
          </a:p>
        </p:txBody>
      </p:sp>
    </p:spTree>
    <p:extLst>
      <p:ext uri="{BB962C8B-B14F-4D97-AF65-F5344CB8AC3E}">
        <p14:creationId xmlns:p14="http://schemas.microsoft.com/office/powerpoint/2010/main" val="4627486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63600"/>
            <a:ext cx="14909800" cy="774700"/>
          </a:xfrm>
        </p:spPr>
        <p:txBody>
          <a:bodyPr>
            <a:normAutofit fontScale="90000"/>
          </a:bodyPr>
          <a:lstStyle/>
          <a:p>
            <a:pPr algn="ctr"/>
            <a:r>
              <a:rPr lang="en-US" sz="6500" dirty="0"/>
              <a:t>New Jersey’s Clean Energy Initiatives</a:t>
            </a:r>
          </a:p>
        </p:txBody>
      </p:sp>
      <p:sp>
        <p:nvSpPr>
          <p:cNvPr id="3" name="Text Placeholder 2"/>
          <p:cNvSpPr>
            <a:spLocks noGrp="1"/>
          </p:cNvSpPr>
          <p:nvPr>
            <p:ph type="body" sz="quarter" idx="1"/>
          </p:nvPr>
        </p:nvSpPr>
        <p:spPr>
          <a:xfrm>
            <a:off x="1066800" y="2374900"/>
            <a:ext cx="13754100" cy="5871325"/>
          </a:xfrm>
        </p:spPr>
        <p:txBody>
          <a:bodyPr>
            <a:normAutofit fontScale="92500" lnSpcReduction="10000"/>
          </a:bodyPr>
          <a:lstStyle/>
          <a:p>
            <a:pPr marL="571529" indent="-571529">
              <a:buClr>
                <a:schemeClr val="tx1"/>
              </a:buClr>
              <a:buFont typeface="Courier New" panose="02070309020205020404" pitchFamily="49" charset="0"/>
              <a:buChar char="o"/>
            </a:pPr>
            <a:r>
              <a:rPr lang="en-US" sz="4334" b="1" dirty="0">
                <a:solidFill>
                  <a:schemeClr val="tx2">
                    <a:lumMod val="10000"/>
                  </a:schemeClr>
                </a:solidFill>
              </a:rPr>
              <a:t>100% Clean Energy by 2050</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Rejoin Regional Greenhouse Gas Initiative (RGGI)</a:t>
            </a:r>
          </a:p>
          <a:p>
            <a:pPr marL="571529" indent="-571529">
              <a:buClr>
                <a:schemeClr val="tx1"/>
              </a:buClr>
              <a:buFont typeface="Courier New" panose="02070309020205020404" pitchFamily="49" charset="0"/>
              <a:buChar char="o"/>
            </a:pPr>
            <a:r>
              <a:rPr lang="en-US" sz="4334" b="1" dirty="0">
                <a:solidFill>
                  <a:schemeClr val="tx2">
                    <a:lumMod val="10000"/>
                  </a:schemeClr>
                </a:solidFill>
              </a:rPr>
              <a:t>Join US Climate Alliance</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Renewable Energy Law</a:t>
            </a:r>
          </a:p>
          <a:p>
            <a:pPr marL="876344" lvl="1" indent="-571529">
              <a:buFont typeface="Arial" panose="020B0604020202020204" pitchFamily="34" charset="0"/>
              <a:buChar char="•"/>
            </a:pPr>
            <a:r>
              <a:rPr lang="en-US" sz="3467" b="1" dirty="0">
                <a:solidFill>
                  <a:schemeClr val="tx2">
                    <a:lumMod val="10000"/>
                  </a:schemeClr>
                </a:solidFill>
              </a:rPr>
              <a:t>Renewable Energy Standard (graduated to 50% by 2030)</a:t>
            </a:r>
          </a:p>
          <a:p>
            <a:pPr marL="876344" lvl="1" indent="-571529">
              <a:buFont typeface="Arial" panose="020B0604020202020204" pitchFamily="34" charset="0"/>
              <a:buChar char="•"/>
            </a:pPr>
            <a:r>
              <a:rPr lang="en-US" sz="3467" b="1" dirty="0">
                <a:solidFill>
                  <a:schemeClr val="tx2">
                    <a:lumMod val="10000"/>
                  </a:schemeClr>
                </a:solidFill>
              </a:rPr>
              <a:t>Solar, Offshore Wind, Energy Efficiency, Energy Storage</a:t>
            </a:r>
          </a:p>
          <a:p>
            <a:pPr marL="876344" lvl="1" indent="-571529">
              <a:buFont typeface="Arial" panose="020B0604020202020204" pitchFamily="34" charset="0"/>
              <a:buChar char="•"/>
            </a:pPr>
            <a:r>
              <a:rPr lang="en-US" sz="3467" b="1" dirty="0">
                <a:solidFill>
                  <a:schemeClr val="tx2">
                    <a:lumMod val="10000"/>
                  </a:schemeClr>
                </a:solidFill>
              </a:rPr>
              <a:t>Community Solar, Energy Aggregation</a:t>
            </a:r>
          </a:p>
          <a:p>
            <a:pPr marL="571529" indent="-571529">
              <a:buClr>
                <a:schemeClr val="tx1"/>
              </a:buClr>
              <a:buFont typeface="Courier New" panose="02070309020205020404" pitchFamily="49" charset="0"/>
              <a:buChar char="o"/>
            </a:pPr>
            <a:r>
              <a:rPr lang="en-US" sz="4334" b="1" dirty="0">
                <a:solidFill>
                  <a:schemeClr val="tx2">
                    <a:lumMod val="10000"/>
                  </a:schemeClr>
                </a:solidFill>
              </a:rPr>
              <a:t>NJ 2019 Energy Master Plan released in draft</a:t>
            </a:r>
          </a:p>
          <a:p>
            <a:pPr marL="571529" indent="-571529">
              <a:buFont typeface="Arial" panose="020B0604020202020204" pitchFamily="34" charset="0"/>
              <a:buChar char="•"/>
            </a:pPr>
            <a:endParaRPr lang="en-US" sz="4400" dirty="0"/>
          </a:p>
        </p:txBody>
      </p:sp>
    </p:spTree>
    <p:extLst>
      <p:ext uri="{BB962C8B-B14F-4D97-AF65-F5344CB8AC3E}">
        <p14:creationId xmlns:p14="http://schemas.microsoft.com/office/powerpoint/2010/main" val="31612430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280398" y="385435"/>
            <a:ext cx="8265086" cy="1775874"/>
          </a:xfrm>
        </p:spPr>
        <p:txBody>
          <a:bodyPr>
            <a:noAutofit/>
          </a:bodyPr>
          <a:lstStyle/>
          <a:p>
            <a:r>
              <a:rPr lang="en-US" sz="5867" dirty="0"/>
              <a:t>NJ to Join RGGI </a:t>
            </a:r>
            <a:r>
              <a:rPr lang="en-US" sz="4000" dirty="0"/>
              <a:t>1/1/2020</a:t>
            </a:r>
            <a:br>
              <a:rPr lang="en-US" sz="5867" dirty="0"/>
            </a:br>
            <a:br>
              <a:rPr lang="en-US" sz="5867" dirty="0"/>
            </a:br>
            <a:r>
              <a:rPr lang="en-US" sz="4400" dirty="0">
                <a:solidFill>
                  <a:schemeClr val="tx2">
                    <a:lumMod val="10000"/>
                  </a:schemeClr>
                </a:solidFill>
              </a:rPr>
              <a:t>RGGI Results To Date:</a:t>
            </a:r>
            <a:br>
              <a:rPr lang="en-US" sz="5867" dirty="0">
                <a:solidFill>
                  <a:schemeClr val="tx2">
                    <a:lumMod val="10000"/>
                  </a:schemeClr>
                </a:solidFill>
              </a:rPr>
            </a:br>
            <a:r>
              <a:rPr lang="en-US" sz="5867" dirty="0">
                <a:solidFill>
                  <a:schemeClr val="tx2">
                    <a:lumMod val="10000"/>
                  </a:schemeClr>
                </a:solidFill>
              </a:rPr>
              <a:t>-</a:t>
            </a:r>
            <a:r>
              <a:rPr lang="en-US" sz="4400" dirty="0">
                <a:solidFill>
                  <a:schemeClr val="tx2">
                    <a:lumMod val="10000"/>
                  </a:schemeClr>
                </a:solidFill>
              </a:rPr>
              <a:t>Carbon Emissions down 46%</a:t>
            </a:r>
            <a:br>
              <a:rPr lang="en-US" sz="4400" dirty="0">
                <a:solidFill>
                  <a:schemeClr val="tx2">
                    <a:lumMod val="10000"/>
                  </a:schemeClr>
                </a:solidFill>
              </a:rPr>
            </a:br>
            <a:r>
              <a:rPr lang="en-US" sz="4400" dirty="0">
                <a:solidFill>
                  <a:schemeClr val="tx2">
                    <a:lumMod val="10000"/>
                  </a:schemeClr>
                </a:solidFill>
              </a:rPr>
              <a:t>-Electricity prices down 5.7%</a:t>
            </a:r>
            <a:br>
              <a:rPr lang="en-US" sz="4400" dirty="0">
                <a:solidFill>
                  <a:schemeClr val="tx2">
                    <a:lumMod val="10000"/>
                  </a:schemeClr>
                </a:solidFill>
              </a:rPr>
            </a:br>
            <a:r>
              <a:rPr lang="en-US" sz="4400" dirty="0">
                <a:solidFill>
                  <a:schemeClr val="tx2">
                    <a:lumMod val="10000"/>
                  </a:schemeClr>
                </a:solidFill>
              </a:rPr>
              <a:t> (US rates up 7.6%)</a:t>
            </a:r>
            <a:br>
              <a:rPr lang="en-US" sz="4400" dirty="0">
                <a:solidFill>
                  <a:schemeClr val="tx2">
                    <a:lumMod val="10000"/>
                  </a:schemeClr>
                </a:solidFill>
              </a:rPr>
            </a:br>
            <a:r>
              <a:rPr lang="en-US" sz="4400" dirty="0">
                <a:solidFill>
                  <a:schemeClr val="tx2">
                    <a:lumMod val="10000"/>
                  </a:schemeClr>
                </a:solidFill>
              </a:rPr>
              <a:t>-State economies grew faster than all other US states</a:t>
            </a:r>
            <a:br>
              <a:rPr lang="en-US" sz="4400" dirty="0">
                <a:solidFill>
                  <a:schemeClr val="tx2">
                    <a:lumMod val="10000"/>
                  </a:schemeClr>
                </a:solidFill>
              </a:rPr>
            </a:br>
            <a:r>
              <a:rPr lang="en-US" sz="4400" dirty="0">
                <a:solidFill>
                  <a:schemeClr val="tx2">
                    <a:lumMod val="10000"/>
                  </a:schemeClr>
                </a:solidFill>
              </a:rPr>
              <a:t>-$3.2B revenue from carbon permit auction system </a:t>
            </a:r>
            <a:br>
              <a:rPr lang="en-US" sz="4400" dirty="0">
                <a:solidFill>
                  <a:schemeClr val="tx2">
                    <a:lumMod val="10000"/>
                  </a:schemeClr>
                </a:solidFill>
              </a:rPr>
            </a:br>
            <a:br>
              <a:rPr lang="en-US" sz="5867" dirty="0"/>
            </a:br>
            <a:endParaRPr lang="en-US" sz="5867" dirty="0"/>
          </a:p>
        </p:txBody>
      </p:sp>
      <p:sp>
        <p:nvSpPr>
          <p:cNvPr id="10" name="TextBox 9">
            <a:extLst>
              <a:ext uri="{FF2B5EF4-FFF2-40B4-BE49-F238E27FC236}">
                <a16:creationId xmlns:a16="http://schemas.microsoft.com/office/drawing/2014/main" id="{988BBFFF-B149-4B9B-8EE6-9F227A0342FE}"/>
              </a:ext>
            </a:extLst>
          </p:cNvPr>
          <p:cNvSpPr txBox="1"/>
          <p:nvPr/>
        </p:nvSpPr>
        <p:spPr>
          <a:xfrm>
            <a:off x="871649" y="8390413"/>
            <a:ext cx="7673835" cy="523220"/>
          </a:xfrm>
          <a:prstGeom prst="rect">
            <a:avLst/>
          </a:prstGeom>
          <a:noFill/>
        </p:spPr>
        <p:txBody>
          <a:bodyPr wrap="square" rtlCol="0">
            <a:spAutoFit/>
          </a:bodyPr>
          <a:lstStyle/>
          <a:p>
            <a:pPr algn="ctr" defTabSz="550361"/>
            <a:r>
              <a:rPr lang="en-US" sz="1400" cap="all" dirty="0">
                <a:solidFill>
                  <a:schemeClr val="accent1">
                    <a:lumMod val="50000"/>
                  </a:schemeClr>
                </a:solidFill>
                <a:sym typeface="Helvetica"/>
              </a:rPr>
              <a:t>https://insideclimatenews.org/news/03102019/pennsylvania-rggi-coal-gas-power-plant-emissions-carbon-cap-trade-regulation</a:t>
            </a:r>
          </a:p>
        </p:txBody>
      </p:sp>
      <p:pic>
        <p:nvPicPr>
          <p:cNvPr id="4" name="Picture 3">
            <a:extLst>
              <a:ext uri="{FF2B5EF4-FFF2-40B4-BE49-F238E27FC236}">
                <a16:creationId xmlns:a16="http://schemas.microsoft.com/office/drawing/2014/main" id="{35547CE7-BA3D-4BA2-9A43-07C02996F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484" y="98479"/>
            <a:ext cx="7430118" cy="8947042"/>
          </a:xfrm>
          <a:prstGeom prst="rect">
            <a:avLst/>
          </a:prstGeom>
        </p:spPr>
      </p:pic>
    </p:spTree>
    <p:extLst>
      <p:ext uri="{BB962C8B-B14F-4D97-AF65-F5344CB8AC3E}">
        <p14:creationId xmlns:p14="http://schemas.microsoft.com/office/powerpoint/2010/main" val="1077023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Am I To Do?</a:t>
            </a:r>
          </a:p>
        </p:txBody>
      </p:sp>
      <p:sp>
        <p:nvSpPr>
          <p:cNvPr id="3" name="Text Placeholder 2"/>
          <p:cNvSpPr>
            <a:spLocks noGrp="1"/>
          </p:cNvSpPr>
          <p:nvPr>
            <p:ph type="body" idx="1"/>
          </p:nvPr>
        </p:nvSpPr>
        <p:spPr>
          <a:xfrm>
            <a:off x="677334" y="1608667"/>
            <a:ext cx="14901333" cy="7112000"/>
          </a:xfrm>
        </p:spPr>
        <p:txBody>
          <a:bodyPr>
            <a:normAutofit fontScale="92500" lnSpcReduction="10000"/>
          </a:bodyPr>
          <a:lstStyle/>
          <a:p>
            <a:pPr marL="16934" indent="0" algn="ctr">
              <a:buNone/>
            </a:pPr>
            <a:r>
              <a:rPr lang="en-US" sz="5334" b="1" dirty="0"/>
              <a:t>Switch To Clean Electricity</a:t>
            </a:r>
          </a:p>
          <a:p>
            <a:r>
              <a:rPr lang="en-US" sz="5334" b="1" dirty="0"/>
              <a:t>Install rooftop solar</a:t>
            </a:r>
          </a:p>
          <a:p>
            <a:r>
              <a:rPr lang="en-US" sz="5334" b="1" dirty="0">
                <a:ea typeface="Calibri" panose="020F0502020204030204" pitchFamily="34" charset="0"/>
                <a:cs typeface="Times New Roman" panose="02020603050405020304" pitchFamily="18" charset="0"/>
              </a:rPr>
              <a:t>Switch to a 100% clean supplier</a:t>
            </a:r>
          </a:p>
          <a:p>
            <a:r>
              <a:rPr lang="en-US" sz="5334" b="1" dirty="0"/>
              <a:t>Invest in or subscribe to community solar</a:t>
            </a:r>
          </a:p>
          <a:p>
            <a:r>
              <a:rPr lang="en-US" sz="5334" b="1" dirty="0">
                <a:ea typeface="Calibri" panose="020F0502020204030204" pitchFamily="34" charset="0"/>
                <a:cs typeface="Times New Roman" panose="02020603050405020304" pitchFamily="18" charset="0"/>
              </a:rPr>
              <a:t>Ask your town to supply renewable community choice electrical aggregation</a:t>
            </a:r>
          </a:p>
          <a:p>
            <a:endParaRPr lang="en-US" sz="5334" b="1" dirty="0">
              <a:ea typeface="Calibri" panose="020F0502020204030204" pitchFamily="34" charset="0"/>
              <a:cs typeface="Times New Roman" panose="02020603050405020304" pitchFamily="18" charset="0"/>
            </a:endParaRPr>
          </a:p>
          <a:p>
            <a:pPr marL="16934" indent="0" algn="ctr">
              <a:buNone/>
            </a:pPr>
            <a:r>
              <a:rPr lang="en-US" sz="5334" b="1" dirty="0">
                <a:solidFill>
                  <a:schemeClr val="accent1">
                    <a:lumMod val="75000"/>
                  </a:schemeClr>
                </a:solidFill>
                <a:ea typeface="Calibri" panose="020F0502020204030204" pitchFamily="34" charset="0"/>
                <a:cs typeface="Times New Roman" panose="02020603050405020304" pitchFamily="18" charset="0"/>
              </a:rPr>
              <a:t>http://electric.smiller.org</a:t>
            </a:r>
          </a:p>
          <a:p>
            <a:endParaRPr lang="en-US" b="1" dirty="0"/>
          </a:p>
          <a:p>
            <a:endParaRPr lang="en-US" dirty="0"/>
          </a:p>
        </p:txBody>
      </p:sp>
    </p:spTree>
    <p:extLst>
      <p:ext uri="{BB962C8B-B14F-4D97-AF65-F5344CB8AC3E}">
        <p14:creationId xmlns:p14="http://schemas.microsoft.com/office/powerpoint/2010/main" val="401981150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27001" y="385435"/>
            <a:ext cx="16001999" cy="774700"/>
          </a:xfrm>
        </p:spPr>
        <p:txBody>
          <a:bodyPr>
            <a:noAutofit/>
          </a:bodyPr>
          <a:lstStyle/>
          <a:p>
            <a:pPr algn="ctr"/>
            <a:r>
              <a:rPr lang="en-US" sz="5867" dirty="0"/>
              <a:t>Influence Your Town To Adopt Clean Energy</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7" y="1595812"/>
            <a:ext cx="15414172" cy="68834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855024" y="8479212"/>
            <a:ext cx="2161309" cy="502766"/>
          </a:xfrm>
          <a:prstGeom prst="rect">
            <a:avLst/>
          </a:prstGeom>
          <a:noFill/>
        </p:spPr>
        <p:txBody>
          <a:bodyPr wrap="square" rtlCol="0">
            <a:spAutoFit/>
          </a:bodyPr>
          <a:lstStyle/>
          <a:p>
            <a:pPr algn="ctr" defTabSz="550361"/>
            <a:r>
              <a:rPr lang="en-US" sz="2667" cap="all" dirty="0">
                <a:solidFill>
                  <a:srgbClr val="8DC63F"/>
                </a:solidFill>
                <a:sym typeface="Helvetica"/>
              </a:rPr>
              <a:t>FLORIDA</a:t>
            </a:r>
          </a:p>
        </p:txBody>
      </p:sp>
    </p:spTree>
    <p:extLst>
      <p:ext uri="{BB962C8B-B14F-4D97-AF65-F5344CB8AC3E}">
        <p14:creationId xmlns:p14="http://schemas.microsoft.com/office/powerpoint/2010/main" val="26414986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073C6F-FFEA-43F2-AFFE-692CC6B57524}"/>
              </a:ext>
            </a:extLst>
          </p:cNvPr>
          <p:cNvSpPr/>
          <p:nvPr/>
        </p:nvSpPr>
        <p:spPr>
          <a:xfrm>
            <a:off x="935512" y="1412517"/>
            <a:ext cx="14384975" cy="2707472"/>
          </a:xfrm>
          <a:prstGeom prst="rect">
            <a:avLst/>
          </a:prstGeom>
        </p:spPr>
        <p:txBody>
          <a:bodyPr wrap="square">
            <a:spAutoFit/>
          </a:bodyPr>
          <a:lstStyle/>
          <a:p>
            <a:pPr marL="342917" indent="-342917" defTabSz="550361">
              <a:lnSpc>
                <a:spcPct val="115000"/>
              </a:lnSpc>
              <a:spcAft>
                <a:spcPts val="1000"/>
              </a:spcAft>
              <a:buFont typeface="Symbol" panose="05050102010706020507" pitchFamily="18" charset="2"/>
              <a:buChar char=""/>
            </a:pPr>
            <a:r>
              <a:rPr lang="en-US" sz="3600" dirty="0">
                <a:solidFill>
                  <a:srgbClr val="53585F"/>
                </a:solidFill>
                <a:cs typeface="Times New Roman" panose="02020603050405020304" pitchFamily="18" charset="0"/>
                <a:sym typeface="Helvetica"/>
              </a:rPr>
              <a:t>Explore the opportunity to install solar panels on unused field; parking lot solar canopies; and building rooftops</a:t>
            </a:r>
          </a:p>
          <a:p>
            <a:pPr marL="342917" indent="-342917" defTabSz="550361">
              <a:lnSpc>
                <a:spcPct val="115000"/>
              </a:lnSpc>
              <a:spcAft>
                <a:spcPts val="1000"/>
              </a:spcAft>
              <a:buFont typeface="Symbol" panose="05050102010706020507" pitchFamily="18" charset="2"/>
              <a:buChar char=""/>
            </a:pPr>
            <a:r>
              <a:rPr lang="en-US" sz="3200" dirty="0">
                <a:solidFill>
                  <a:srgbClr val="53585F"/>
                </a:solidFill>
                <a:cs typeface="Times New Roman" panose="02020603050405020304" pitchFamily="18" charset="0"/>
                <a:sym typeface="Helvetica"/>
              </a:rPr>
              <a:t>STEPS</a:t>
            </a:r>
          </a:p>
          <a:p>
            <a:pPr marL="342917" indent="-342917" defTabSz="550361">
              <a:lnSpc>
                <a:spcPct val="115000"/>
              </a:lnSpc>
              <a:spcAft>
                <a:spcPts val="1000"/>
              </a:spcAft>
              <a:buFont typeface="Symbol" panose="05050102010706020507" pitchFamily="18" charset="2"/>
              <a:buChar char=""/>
            </a:pPr>
            <a:endParaRPr lang="en-US" sz="3200" dirty="0">
              <a:solidFill>
                <a:srgbClr val="53585F"/>
              </a:solidFill>
              <a:cs typeface="Times New Roman" panose="02020603050405020304" pitchFamily="18" charset="0"/>
              <a:sym typeface="Helvetica"/>
            </a:endParaRPr>
          </a:p>
        </p:txBody>
      </p:sp>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27001" y="385435"/>
            <a:ext cx="16001999" cy="774700"/>
          </a:xfrm>
        </p:spPr>
        <p:txBody>
          <a:bodyPr>
            <a:noAutofit/>
          </a:bodyPr>
          <a:lstStyle/>
          <a:p>
            <a:pPr algn="ctr"/>
            <a:r>
              <a:rPr lang="en-US" sz="5867" dirty="0"/>
              <a:t>Influence Brookdale to Install Solar Panels</a:t>
            </a:r>
          </a:p>
        </p:txBody>
      </p:sp>
      <p:sp>
        <p:nvSpPr>
          <p:cNvPr id="5" name="TextBox 4">
            <a:extLst>
              <a:ext uri="{FF2B5EF4-FFF2-40B4-BE49-F238E27FC236}">
                <a16:creationId xmlns:a16="http://schemas.microsoft.com/office/drawing/2014/main" id="{BB7E7AC8-A6B2-4991-95CF-76D98D5204A7}"/>
              </a:ext>
            </a:extLst>
          </p:cNvPr>
          <p:cNvSpPr txBox="1"/>
          <p:nvPr/>
        </p:nvSpPr>
        <p:spPr>
          <a:xfrm>
            <a:off x="1671964" y="3227801"/>
            <a:ext cx="12311323" cy="593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17" lvl="4" indent="-342917" defTabSz="550361">
              <a:lnSpc>
                <a:spcPct val="115000"/>
              </a:lnSpc>
              <a:spcAft>
                <a:spcPts val="1000"/>
              </a:spcAft>
              <a:buFont typeface="Symbol" panose="05050102010706020507" pitchFamily="18" charset="2"/>
              <a:buChar char=""/>
            </a:pPr>
            <a:r>
              <a:rPr lang="en-US" sz="2800" dirty="0">
                <a:solidFill>
                  <a:srgbClr val="53585F"/>
                </a:solidFill>
                <a:ea typeface="Calibri" panose="020F0502020204030204" pitchFamily="34" charset="0"/>
                <a:cs typeface="Times New Roman" panose="02020603050405020304" pitchFamily="18" charset="0"/>
                <a:sym typeface="Helvetica"/>
              </a:rPr>
              <a:t>SIZE THE OPPORTUNTY: Brookdale solar potential (to be verified): 3.75MW solar, with 6GWh/year generation, which eliminates 4700 tons carbon annual emissions and could power 600 houses.  If annual solar electricity exceeds Brookdale’s annual electrical usage, the extra solar could be sold as “Community Solar” </a:t>
            </a:r>
          </a:p>
          <a:p>
            <a:pPr marL="342917" lvl="4" indent="-342917" defTabSz="550361">
              <a:lnSpc>
                <a:spcPct val="115000"/>
              </a:lnSpc>
              <a:spcAft>
                <a:spcPts val="1000"/>
              </a:spcAft>
              <a:buFont typeface="Symbol" panose="05050102010706020507" pitchFamily="18" charset="2"/>
              <a:buChar char=""/>
            </a:pPr>
            <a:r>
              <a:rPr lang="en-US" sz="2800" dirty="0">
                <a:solidFill>
                  <a:srgbClr val="53585F"/>
                </a:solidFill>
                <a:ea typeface="Calibri" panose="020F0502020204030204" pitchFamily="34" charset="0"/>
                <a:cs typeface="Times New Roman" panose="02020603050405020304" pitchFamily="18" charset="0"/>
                <a:sym typeface="Helvetica"/>
              </a:rPr>
              <a:t>EXPLORE (1) ground-mount solar at Mercer County Community College, and (2) large solar system powering </a:t>
            </a:r>
            <a:r>
              <a:rPr lang="en-US" sz="2800" dirty="0" err="1">
                <a:solidFill>
                  <a:srgbClr val="53585F"/>
                </a:solidFill>
                <a:ea typeface="Calibri" panose="020F0502020204030204" pitchFamily="34" charset="0"/>
                <a:cs typeface="Times New Roman" panose="02020603050405020304" pitchFamily="18" charset="0"/>
                <a:sym typeface="Helvetica"/>
              </a:rPr>
              <a:t>CentraState</a:t>
            </a:r>
            <a:r>
              <a:rPr lang="en-US" sz="2800" dirty="0">
                <a:solidFill>
                  <a:srgbClr val="53585F"/>
                </a:solidFill>
                <a:ea typeface="Calibri" panose="020F0502020204030204" pitchFamily="34" charset="0"/>
                <a:cs typeface="Times New Roman" panose="02020603050405020304" pitchFamily="18" charset="0"/>
                <a:sym typeface="Helvetica"/>
              </a:rPr>
              <a:t> Hospital (installations financed, designed and installed by KDC Solar)</a:t>
            </a:r>
          </a:p>
          <a:p>
            <a:pPr marL="342917" lvl="4" indent="-342917" defTabSz="550361">
              <a:lnSpc>
                <a:spcPct val="115000"/>
              </a:lnSpc>
              <a:spcAft>
                <a:spcPts val="1000"/>
              </a:spcAft>
              <a:buFont typeface="Symbol" panose="05050102010706020507" pitchFamily="18" charset="2"/>
              <a:buChar char=""/>
            </a:pPr>
            <a:r>
              <a:rPr lang="en-US" sz="2800" dirty="0">
                <a:solidFill>
                  <a:srgbClr val="53585F"/>
                </a:solidFill>
                <a:cs typeface="Times New Roman" panose="02020603050405020304" pitchFamily="18" charset="0"/>
                <a:sym typeface="Helvetica"/>
              </a:rPr>
              <a:t>EXPLORE PPA (Power Purchase Agreement) options with a large industrial solar provider (KDC Solar, …). Zero up-front cost, and reduced Brookdale electric bills.</a:t>
            </a:r>
          </a:p>
        </p:txBody>
      </p:sp>
    </p:spTree>
    <p:extLst>
      <p:ext uri="{BB962C8B-B14F-4D97-AF65-F5344CB8AC3E}">
        <p14:creationId xmlns:p14="http://schemas.microsoft.com/office/powerpoint/2010/main" val="24974880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506033" y="8636368"/>
            <a:ext cx="397471" cy="140221"/>
            <a:chOff x="-6350" y="-6350"/>
            <a:chExt cx="397470" cy="140220"/>
          </a:xfrm>
        </p:grpSpPr>
        <p:pic>
          <p:nvPicPr>
            <p:cNvPr id="6692" name="Line" descr="Line"/>
            <p:cNvPicPr>
              <a:picLocks/>
            </p:cNvPicPr>
            <p:nvPr/>
          </p:nvPicPr>
          <p:blipFill>
            <a:blip r:embed="rId3"/>
            <a:stretch>
              <a:fillRect/>
            </a:stretch>
          </p:blipFill>
          <p:spPr>
            <a:xfrm>
              <a:off x="-6351" y="-6350"/>
              <a:ext cx="397471" cy="140221"/>
            </a:xfrm>
            <a:prstGeom prst="rect">
              <a:avLst/>
            </a:prstGeom>
            <a:effectLst/>
          </p:spPr>
        </p:pic>
        <p:pic>
          <p:nvPicPr>
            <p:cNvPr id="6694"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3" name="TextBox 2">
            <a:extLst>
              <a:ext uri="{FF2B5EF4-FFF2-40B4-BE49-F238E27FC236}">
                <a16:creationId xmlns:a16="http://schemas.microsoft.com/office/drawing/2014/main" id="{D58B4421-4D0A-470A-A730-287F011DED09}"/>
              </a:ext>
            </a:extLst>
          </p:cNvPr>
          <p:cNvSpPr txBox="1"/>
          <p:nvPr/>
        </p:nvSpPr>
        <p:spPr>
          <a:xfrm>
            <a:off x="506032" y="923706"/>
            <a:ext cx="1490886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23"/>
            <a:r>
              <a:rPr lang="en-US" sz="6000" dirty="0">
                <a:solidFill>
                  <a:srgbClr val="8DC63F"/>
                </a:solidFill>
                <a:sym typeface="Helvetica"/>
              </a:rPr>
              <a:t>Switch To Plug-in Electric Vehicle (EV)</a:t>
            </a:r>
          </a:p>
        </p:txBody>
      </p:sp>
      <p:sp>
        <p:nvSpPr>
          <p:cNvPr id="4" name="TextBox 3">
            <a:extLst>
              <a:ext uri="{FF2B5EF4-FFF2-40B4-BE49-F238E27FC236}">
                <a16:creationId xmlns:a16="http://schemas.microsoft.com/office/drawing/2014/main" id="{4B2FAF12-69E1-450B-AEE7-814AE734F299}"/>
              </a:ext>
            </a:extLst>
          </p:cNvPr>
          <p:cNvSpPr txBox="1"/>
          <p:nvPr/>
        </p:nvSpPr>
        <p:spPr>
          <a:xfrm>
            <a:off x="670399" y="2223900"/>
            <a:ext cx="15141966" cy="3644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algn="ctr" defTabSz="550361">
              <a:lnSpc>
                <a:spcPct val="115000"/>
              </a:lnSpc>
              <a:spcAft>
                <a:spcPts val="1000"/>
              </a:spcAft>
            </a:pPr>
            <a:endParaRPr lang="en-US" sz="1050" cap="all" dirty="0">
              <a:solidFill>
                <a:srgbClr val="8DC63F"/>
              </a:solidFill>
              <a:latin typeface="Calibri" panose="020F0502020204030204" pitchFamily="34" charset="0"/>
              <a:ea typeface="Calibri" panose="020F0502020204030204" pitchFamily="34" charset="0"/>
              <a:cs typeface="Times New Roman" panose="02020603050405020304" pitchFamily="18" charset="0"/>
              <a:sym typeface="Helvetica"/>
            </a:endParaRPr>
          </a:p>
          <a:p>
            <a:pPr marL="342917" indent="-342917" defTabSz="550361">
              <a:lnSpc>
                <a:spcPct val="115000"/>
              </a:lnSpc>
              <a:spcAft>
                <a:spcPts val="1000"/>
              </a:spcAft>
              <a:buFont typeface="Symbol" panose="05050102010706020507" pitchFamily="18" charset="2"/>
              <a:buChar char=""/>
            </a:pPr>
            <a:r>
              <a:rPr lang="en-US" sz="5400" cap="all" dirty="0">
                <a:solidFill>
                  <a:srgbClr val="53585F"/>
                </a:solidFill>
                <a:cs typeface="Times New Roman" panose="02020603050405020304" pitchFamily="18" charset="0"/>
                <a:sym typeface="Helvetica"/>
              </a:rPr>
              <a:t> </a:t>
            </a:r>
            <a:r>
              <a:rPr lang="en-US" sz="5334" dirty="0">
                <a:solidFill>
                  <a:srgbClr val="53585F"/>
                </a:solidFill>
                <a:cs typeface="Times New Roman" panose="02020603050405020304" pitchFamily="18" charset="0"/>
                <a:sym typeface="Helvetica"/>
              </a:rPr>
              <a:t>Plug Into Your Clean Electricity  </a:t>
            </a:r>
            <a:endParaRPr lang="en-US" sz="5334" cap="all" dirty="0">
              <a:solidFill>
                <a:srgbClr val="53585F"/>
              </a:solidFill>
              <a:cs typeface="Times New Roman" panose="02020603050405020304" pitchFamily="18" charset="0"/>
              <a:sym typeface="Helvetica"/>
            </a:endParaRPr>
          </a:p>
          <a:p>
            <a:pPr marL="342917" indent="-342917" defTabSz="550361">
              <a:lnSpc>
                <a:spcPct val="115000"/>
              </a:lnSpc>
              <a:spcAft>
                <a:spcPts val="1000"/>
              </a:spcAft>
              <a:buFont typeface="Symbol" panose="05050102010706020507" pitchFamily="18" charset="2"/>
              <a:buChar char=""/>
            </a:pPr>
            <a:r>
              <a:rPr lang="en-US" sz="5334" dirty="0">
                <a:solidFill>
                  <a:srgbClr val="53585F"/>
                </a:solidFill>
                <a:cs typeface="Times New Roman" panose="02020603050405020304" pitchFamily="18" charset="0"/>
                <a:sym typeface="Helvetica"/>
              </a:rPr>
              <a:t> Save On Fuel Costs (~30-70% more efficient)</a:t>
            </a:r>
          </a:p>
          <a:p>
            <a:pPr marL="342917" indent="-342917" defTabSz="550361">
              <a:lnSpc>
                <a:spcPct val="115000"/>
              </a:lnSpc>
              <a:spcAft>
                <a:spcPts val="1000"/>
              </a:spcAft>
              <a:buFont typeface="Symbol" panose="05050102010706020507" pitchFamily="18" charset="2"/>
              <a:buChar char=""/>
            </a:pPr>
            <a:r>
              <a:rPr lang="en-US" sz="5334" dirty="0">
                <a:solidFill>
                  <a:srgbClr val="53585F"/>
                </a:solidFill>
                <a:ea typeface="Calibri" panose="020F0502020204030204" pitchFamily="34" charset="0"/>
                <a:cs typeface="Times New Roman" panose="02020603050405020304" pitchFamily="18" charset="0"/>
                <a:sym typeface="Helvetica"/>
              </a:rPr>
              <a:t> Save On Car Maintenance</a:t>
            </a:r>
          </a:p>
        </p:txBody>
      </p:sp>
    </p:spTree>
    <p:extLst>
      <p:ext uri="{BB962C8B-B14F-4D97-AF65-F5344CB8AC3E}">
        <p14:creationId xmlns:p14="http://schemas.microsoft.com/office/powerpoint/2010/main" val="49586889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1" y="622300"/>
            <a:ext cx="14804571" cy="1049746"/>
          </a:xfrm>
        </p:spPr>
        <p:txBody>
          <a:bodyPr/>
          <a:lstStyle/>
          <a:p>
            <a:pPr algn="ctr"/>
            <a:r>
              <a:rPr lang="en-US" sz="6000" dirty="0"/>
              <a:t>More Personal Steps to Cleaner Energy</a:t>
            </a:r>
          </a:p>
        </p:txBody>
      </p:sp>
      <p:sp>
        <p:nvSpPr>
          <p:cNvPr id="3" name="Text Placeholder 2"/>
          <p:cNvSpPr>
            <a:spLocks noGrp="1"/>
          </p:cNvSpPr>
          <p:nvPr>
            <p:ph type="body" sz="quarter" idx="1"/>
          </p:nvPr>
        </p:nvSpPr>
        <p:spPr>
          <a:xfrm>
            <a:off x="1092200" y="1943100"/>
            <a:ext cx="14443891" cy="6451963"/>
          </a:xfrm>
        </p:spPr>
        <p:txBody>
          <a:bodyPr>
            <a:normAutofit fontScale="47500" lnSpcReduction="20000"/>
          </a:bodyPr>
          <a:lstStyle/>
          <a:p>
            <a:pPr marL="609630" lvl="1" indent="-571529">
              <a:buFont typeface="Arial" panose="020B0604020202020204" pitchFamily="34" charset="0"/>
              <a:buChar char="•"/>
            </a:pPr>
            <a:r>
              <a:rPr lang="en-US" sz="6700" b="1" dirty="0"/>
              <a:t>Cut energy use: make home more efficient</a:t>
            </a:r>
          </a:p>
          <a:p>
            <a:pPr marL="609630" lvl="1" indent="-571529">
              <a:buFont typeface="Arial" panose="020B0604020202020204" pitchFamily="34" charset="0"/>
              <a:buChar char="•"/>
            </a:pPr>
            <a:r>
              <a:rPr lang="en-US" sz="6700" b="1" dirty="0"/>
              <a:t>-    </a:t>
            </a:r>
            <a:r>
              <a:rPr lang="en-US" sz="7600" b="1" dirty="0"/>
              <a:t>Sign up for $49 energy audit </a:t>
            </a:r>
            <a:r>
              <a:rPr lang="en-US" sz="6700" b="1" dirty="0"/>
              <a:t>https://www.savegreenproject.com/</a:t>
            </a:r>
          </a:p>
          <a:p>
            <a:pPr marL="1212422" lvl="2" indent="-762038">
              <a:buFont typeface="Helvetica" panose="020B0604020202020204" pitchFamily="34" charset="0"/>
              <a:buChar char="‒"/>
            </a:pPr>
            <a:r>
              <a:rPr lang="en-US" sz="7600" b="1" dirty="0"/>
              <a:t>Insulate and air seal; install Smart thermostat</a:t>
            </a:r>
          </a:p>
          <a:p>
            <a:pPr marL="1212422" lvl="2" indent="-762038">
              <a:buFont typeface="Helvetica" panose="020B0604020202020204" pitchFamily="34" charset="0"/>
              <a:buChar char="‒"/>
            </a:pPr>
            <a:r>
              <a:rPr lang="en-US" sz="7600" b="1" dirty="0"/>
              <a:t>Switch to LED lighting</a:t>
            </a:r>
          </a:p>
          <a:p>
            <a:pPr marL="609630" lvl="1" indent="-571529">
              <a:buFont typeface="Arial" panose="020B0604020202020204" pitchFamily="34" charset="0"/>
              <a:buChar char="•"/>
            </a:pPr>
            <a:r>
              <a:rPr lang="en-US" sz="6700" b="1" dirty="0"/>
              <a:t>Make your next water heater electric </a:t>
            </a:r>
            <a:r>
              <a:rPr lang="en-US" sz="6700" b="1" dirty="0" err="1"/>
              <a:t>tankless</a:t>
            </a:r>
            <a:r>
              <a:rPr lang="en-US" sz="6700" b="1" dirty="0"/>
              <a:t> or heat pump</a:t>
            </a:r>
          </a:p>
          <a:p>
            <a:pPr marL="609630" lvl="1" indent="-571529">
              <a:buFont typeface="Arial" panose="020B0604020202020204" pitchFamily="34" charset="0"/>
              <a:buChar char="•"/>
            </a:pPr>
            <a:r>
              <a:rPr lang="en-US" sz="6700" b="1" dirty="0"/>
              <a:t>Replace gas appliances (stove/dryer) with electric</a:t>
            </a:r>
          </a:p>
          <a:p>
            <a:pPr marL="609630" lvl="1" indent="-571529">
              <a:buFont typeface="Arial" panose="020B0604020202020204" pitchFamily="34" charset="0"/>
              <a:buChar char="•"/>
            </a:pPr>
            <a:r>
              <a:rPr lang="en-US" sz="6700" b="1" dirty="0"/>
              <a:t>Make your next AC/furnace an electric geothermal sink heat pump</a:t>
            </a:r>
          </a:p>
          <a:p>
            <a:pPr marL="609630" lvl="1" indent="-571529">
              <a:buFont typeface="Arial" panose="020B0604020202020204" pitchFamily="34" charset="0"/>
              <a:buChar char="•"/>
            </a:pPr>
            <a:r>
              <a:rPr lang="en-US" sz="6700" b="1" dirty="0"/>
              <a:t>Avoid single-use plastic (water bottles, straws, bags, take-out containers)</a:t>
            </a:r>
          </a:p>
          <a:p>
            <a:pPr marL="609630" lvl="1" indent="-571529">
              <a:buFont typeface="Arial" panose="020B0604020202020204" pitchFamily="34" charset="0"/>
              <a:buChar char="•"/>
            </a:pPr>
            <a:r>
              <a:rPr lang="en-US" sz="6700" b="1" dirty="0"/>
              <a:t>Adopt a more plant-rich diet</a:t>
            </a:r>
          </a:p>
          <a:p>
            <a:pPr lvl="1"/>
            <a:endParaRPr lang="en-US" sz="4800" dirty="0"/>
          </a:p>
        </p:txBody>
      </p:sp>
    </p:spTree>
    <p:extLst>
      <p:ext uri="{BB962C8B-B14F-4D97-AF65-F5344CB8AC3E}">
        <p14:creationId xmlns:p14="http://schemas.microsoft.com/office/powerpoint/2010/main" val="348474260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219517"/>
          </a:xfrm>
        </p:spPr>
        <p:txBody>
          <a:bodyPr>
            <a:normAutofit fontScale="90000"/>
          </a:bodyPr>
          <a:lstStyle/>
          <a:p>
            <a:r>
              <a:rPr lang="en-US" dirty="0"/>
              <a:t> </a:t>
            </a:r>
          </a:p>
        </p:txBody>
      </p:sp>
      <p:sp>
        <p:nvSpPr>
          <p:cNvPr id="3" name="Text Placeholder 2"/>
          <p:cNvSpPr>
            <a:spLocks noGrp="1"/>
          </p:cNvSpPr>
          <p:nvPr>
            <p:ph type="body" idx="1"/>
          </p:nvPr>
        </p:nvSpPr>
        <p:spPr>
          <a:xfrm>
            <a:off x="754667" y="533092"/>
            <a:ext cx="14901333" cy="7325206"/>
          </a:xfrm>
        </p:spPr>
        <p:txBody>
          <a:bodyPr/>
          <a:lstStyle/>
          <a:p>
            <a:pPr marL="16934"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597511" y="3786841"/>
            <a:ext cx="7027201" cy="1592803"/>
          </a:xfrm>
          <a:prstGeom prst="rect">
            <a:avLst/>
          </a:prstGeom>
          <a:ln w="12700">
            <a:miter lim="400000"/>
          </a:ln>
        </p:spPr>
      </p:pic>
      <p:sp>
        <p:nvSpPr>
          <p:cNvPr id="5" name="TextBox 4"/>
          <p:cNvSpPr txBox="1"/>
          <p:nvPr/>
        </p:nvSpPr>
        <p:spPr>
          <a:xfrm>
            <a:off x="7215699" y="4054037"/>
            <a:ext cx="7065930" cy="1710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a:r>
              <a:rPr lang="en-US" sz="5334" dirty="0">
                <a:solidFill>
                  <a:srgbClr val="EBCD1B"/>
                </a:solidFill>
                <a:sym typeface="Helvetica"/>
              </a:rPr>
              <a:t>Sierra Club</a:t>
            </a:r>
          </a:p>
          <a:p>
            <a:pPr algn="ctr" defTabSz="550361"/>
            <a:endParaRPr lang="en-US" sz="5334" dirty="0">
              <a:solidFill>
                <a:srgbClr val="8DC63F"/>
              </a:solidFill>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1612" y="2903735"/>
            <a:ext cx="3190242" cy="3190242"/>
          </a:xfrm>
          <a:prstGeom prst="rect">
            <a:avLst/>
          </a:prstGeom>
        </p:spPr>
      </p:pic>
      <p:sp>
        <p:nvSpPr>
          <p:cNvPr id="7" name="TextBox 6"/>
          <p:cNvSpPr txBox="1"/>
          <p:nvPr/>
        </p:nvSpPr>
        <p:spPr>
          <a:xfrm>
            <a:off x="1889043" y="5324584"/>
            <a:ext cx="5326656" cy="560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algn="ctr" defTabSz="550361"/>
            <a:r>
              <a:rPr lang="en-US" sz="3200" cap="all" dirty="0">
                <a:solidFill>
                  <a:srgbClr val="8DC63F"/>
                </a:solidFill>
                <a:sym typeface="Helvetica"/>
              </a:rPr>
              <a:t>100% </a:t>
            </a:r>
            <a:r>
              <a:rPr lang="en-US" sz="3200" dirty="0">
                <a:solidFill>
                  <a:srgbClr val="8DC63F"/>
                </a:solidFill>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2397" y="828450"/>
            <a:ext cx="3261535" cy="2704290"/>
          </a:xfrm>
          <a:prstGeom prst="rect">
            <a:avLst/>
          </a:prstGeom>
          <a:noFill/>
          <a:ln>
            <a:noFill/>
          </a:ln>
        </p:spPr>
      </p:pic>
      <p:sp>
        <p:nvSpPr>
          <p:cNvPr id="9" name="TextBox 8"/>
          <p:cNvSpPr txBox="1"/>
          <p:nvPr/>
        </p:nvSpPr>
        <p:spPr>
          <a:xfrm>
            <a:off x="1393828" y="6576656"/>
            <a:ext cx="1362301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400" dirty="0">
                <a:solidFill>
                  <a:schemeClr val="tx2">
                    <a:lumMod val="10000"/>
                  </a:schemeClr>
                </a:solidFill>
                <a:sym typeface="Helvetica"/>
              </a:rPr>
              <a:t>Our mission is to leave a legacy of a livable world for our children and grandchildren.</a:t>
            </a:r>
            <a:endParaRPr kumimoji="0" lang="en-US" sz="4400" b="1" i="0" u="none" strike="noStrike" spc="0" normalizeH="0" baseline="0" dirty="0">
              <a:ln>
                <a:noFill/>
              </a:ln>
              <a:solidFill>
                <a:schemeClr val="tx2">
                  <a:lumMod val="10000"/>
                </a:schemeClr>
              </a:solidFill>
              <a:effectLst/>
              <a:uFillTx/>
              <a:sym typeface="Helvetica"/>
            </a:endParaRPr>
          </a:p>
        </p:txBody>
      </p:sp>
    </p:spTree>
    <p:extLst>
      <p:ext uri="{BB962C8B-B14F-4D97-AF65-F5344CB8AC3E}">
        <p14:creationId xmlns:p14="http://schemas.microsoft.com/office/powerpoint/2010/main" val="322975829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71" y="439959"/>
            <a:ext cx="15056000" cy="1638223"/>
          </a:xfrm>
        </p:spPr>
        <p:txBody>
          <a:bodyPr/>
          <a:lstStyle/>
          <a:p>
            <a:r>
              <a:rPr lang="en-US" dirty="0"/>
              <a:t>                 </a:t>
            </a:r>
            <a:r>
              <a:rPr lang="en-US" dirty="0">
                <a:solidFill>
                  <a:srgbClr val="00B050"/>
                </a:solidFill>
              </a:rPr>
              <a:t>Middletown for Clean Energy</a:t>
            </a:r>
            <a:br>
              <a:rPr lang="en-US" dirty="0">
                <a:solidFill>
                  <a:srgbClr val="00B050"/>
                </a:solidFill>
              </a:rPr>
            </a:br>
            <a:r>
              <a:rPr lang="en-US" dirty="0">
                <a:solidFill>
                  <a:srgbClr val="00B050"/>
                </a:solidFill>
              </a:rPr>
              <a:t>                 Goals</a:t>
            </a:r>
          </a:p>
        </p:txBody>
      </p:sp>
      <p:sp>
        <p:nvSpPr>
          <p:cNvPr id="3" name="Text Placeholder 2"/>
          <p:cNvSpPr>
            <a:spLocks noGrp="1"/>
          </p:cNvSpPr>
          <p:nvPr>
            <p:ph type="body" idx="1"/>
          </p:nvPr>
        </p:nvSpPr>
        <p:spPr>
          <a:xfrm>
            <a:off x="1229781" y="2338646"/>
            <a:ext cx="14680891" cy="5996247"/>
          </a:xfrm>
        </p:spPr>
        <p:txBody>
          <a:bodyPr>
            <a:normAutofit fontScale="85000" lnSpcReduction="20000"/>
          </a:bodyPr>
          <a:lstStyle/>
          <a:p>
            <a:pPr marL="16934" indent="0">
              <a:buNone/>
            </a:pPr>
            <a:endParaRPr lang="en-US" sz="900" b="1" dirty="0"/>
          </a:p>
          <a:p>
            <a:r>
              <a:rPr lang="en-US" sz="4800" b="1" dirty="0"/>
              <a:t>Vision/Mission: </a:t>
            </a:r>
            <a:r>
              <a:rPr lang="en-US" sz="4267" b="1" dirty="0">
                <a:solidFill>
                  <a:srgbClr val="00B050"/>
                </a:solidFill>
              </a:rPr>
              <a:t>100% Clean Energy by 2050; (Electric by 2030)</a:t>
            </a:r>
            <a:endParaRPr lang="en-US" sz="4800" b="1" dirty="0">
              <a:solidFill>
                <a:srgbClr val="00B050"/>
              </a:solidFill>
            </a:endParaRPr>
          </a:p>
          <a:p>
            <a:r>
              <a:rPr lang="en-US" sz="4800" b="1" dirty="0"/>
              <a:t>Near-Term Benefits</a:t>
            </a:r>
          </a:p>
          <a:p>
            <a:pPr lvl="1"/>
            <a:r>
              <a:rPr lang="en-US" sz="4200" b="1" dirty="0">
                <a:solidFill>
                  <a:srgbClr val="00B050"/>
                </a:solidFill>
              </a:rPr>
              <a:t>Clean Energy Businesses and Jobs</a:t>
            </a:r>
          </a:p>
          <a:p>
            <a:pPr lvl="1"/>
            <a:r>
              <a:rPr lang="en-US" sz="4200" b="1" dirty="0">
                <a:solidFill>
                  <a:srgbClr val="00B050"/>
                </a:solidFill>
              </a:rPr>
              <a:t>Prestige as Leader in NJ; Enhanced Quality of Life</a:t>
            </a:r>
          </a:p>
          <a:p>
            <a:pPr lvl="1"/>
            <a:r>
              <a:rPr lang="en-US" sz="4200" b="1" dirty="0">
                <a:solidFill>
                  <a:srgbClr val="00B050"/>
                </a:solidFill>
              </a:rPr>
              <a:t>Improved Air Quality and Health</a:t>
            </a:r>
          </a:p>
          <a:p>
            <a:pPr lvl="1"/>
            <a:r>
              <a:rPr lang="en-US" sz="4200" b="1" dirty="0">
                <a:solidFill>
                  <a:srgbClr val="00B050"/>
                </a:solidFill>
              </a:rPr>
              <a:t>Gold Star in Energy</a:t>
            </a:r>
            <a:r>
              <a:rPr lang="en-US" sz="4700" dirty="0">
                <a:solidFill>
                  <a:srgbClr val="00B050"/>
                </a:solidFill>
              </a:rPr>
              <a:t> </a:t>
            </a:r>
          </a:p>
          <a:p>
            <a:r>
              <a:rPr lang="en-US" sz="4800" b="1" dirty="0"/>
              <a:t>Strategy: </a:t>
            </a:r>
            <a:r>
              <a:rPr lang="en-US" sz="4267" b="1" dirty="0">
                <a:solidFill>
                  <a:srgbClr val="00B050"/>
                </a:solidFill>
              </a:rPr>
              <a:t>Sustainable Jersey Gold Star in Energy</a:t>
            </a:r>
            <a:endParaRPr lang="en-US" sz="4800" b="1" dirty="0">
              <a:solidFill>
                <a:srgbClr val="00B050"/>
              </a:solidFill>
            </a:endParaRPr>
          </a:p>
          <a:p>
            <a:r>
              <a:rPr lang="en-US" sz="4800" b="1" dirty="0"/>
              <a:t>Actions:</a:t>
            </a:r>
            <a:r>
              <a:rPr lang="en-US" sz="4800" b="1" dirty="0">
                <a:solidFill>
                  <a:srgbClr val="92D050"/>
                </a:solidFill>
              </a:rPr>
              <a:t> </a:t>
            </a:r>
            <a:r>
              <a:rPr lang="en-US" sz="4267" b="1" dirty="0">
                <a:solidFill>
                  <a:srgbClr val="00B050"/>
                </a:solidFill>
              </a:rPr>
              <a:t>Efficiency, EV, Solar, Green Building in Master Plan</a:t>
            </a:r>
            <a:endParaRPr lang="en-US" sz="4800" b="1" dirty="0">
              <a:solidFill>
                <a:srgbClr val="00B050"/>
              </a:solidFill>
            </a:endParaRPr>
          </a:p>
        </p:txBody>
      </p:sp>
      <p:pic>
        <p:nvPicPr>
          <p:cNvPr id="4" name="Picture 3"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9008" y="578504"/>
            <a:ext cx="2590511" cy="1749059"/>
          </a:xfrm>
          <a:prstGeom prst="rect">
            <a:avLst/>
          </a:prstGeom>
          <a:noFill/>
          <a:ln>
            <a:noFill/>
          </a:ln>
        </p:spPr>
      </p:pic>
    </p:spTree>
    <p:extLst>
      <p:ext uri="{BB962C8B-B14F-4D97-AF65-F5344CB8AC3E}">
        <p14:creationId xmlns:p14="http://schemas.microsoft.com/office/powerpoint/2010/main" val="27942618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2617" y="2712203"/>
            <a:ext cx="874104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FFFF"/>
                </a:solidFill>
                <a:effectLst/>
                <a:uFillTx/>
                <a:latin typeface="+mn-lt"/>
                <a:ea typeface="+mn-ea"/>
                <a:cs typeface="+mn-cs"/>
                <a:sym typeface="Arial"/>
              </a:rPr>
              <a:t>Insert Greta video</a:t>
            </a:r>
            <a:r>
              <a:rPr kumimoji="0" lang="en-US" sz="3600" b="1" i="0" u="none" strike="noStrike" cap="none" spc="0" normalizeH="0" dirty="0">
                <a:ln>
                  <a:noFill/>
                </a:ln>
                <a:solidFill>
                  <a:srgbClr val="FFFFFF"/>
                </a:solidFill>
                <a:effectLst/>
                <a:uFillTx/>
                <a:latin typeface="+mn-lt"/>
                <a:ea typeface="+mn-ea"/>
                <a:cs typeface="+mn-cs"/>
                <a:sym typeface="Arial"/>
              </a:rPr>
              <a:t> here</a:t>
            </a:r>
            <a:endParaRPr kumimoji="0" lang="en-US" sz="3600" b="1" i="0" u="none" strike="noStrike" cap="none" spc="0" normalizeH="0" baseline="0" dirty="0">
              <a:ln>
                <a:noFill/>
              </a:ln>
              <a:solidFill>
                <a:srgbClr val="FFFFFF"/>
              </a:solidFill>
              <a:effectLst/>
              <a:uFillTx/>
              <a:latin typeface="+mn-lt"/>
              <a:ea typeface="+mn-ea"/>
              <a:cs typeface="+mn-cs"/>
              <a:sym typeface="Arial"/>
            </a:endParaRPr>
          </a:p>
        </p:txBody>
      </p:sp>
      <p:pic>
        <p:nvPicPr>
          <p:cNvPr id="3" name="2019-9-23greta-1min-UN">
            <a:hlinkClick r:id="" action="ppaction://media"/>
            <a:extLst>
              <a:ext uri="{FF2B5EF4-FFF2-40B4-BE49-F238E27FC236}">
                <a16:creationId xmlns:a16="http://schemas.microsoft.com/office/drawing/2014/main" id="{BC0EAAD8-CBE5-43F8-9ED9-45CA99C63D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6529" y="-698942"/>
            <a:ext cx="9842942" cy="9842942"/>
          </a:xfrm>
          <a:prstGeom prst="rect">
            <a:avLst/>
          </a:prstGeom>
        </p:spPr>
      </p:pic>
    </p:spTree>
    <p:extLst>
      <p:ext uri="{BB962C8B-B14F-4D97-AF65-F5344CB8AC3E}">
        <p14:creationId xmlns:p14="http://schemas.microsoft.com/office/powerpoint/2010/main" val="37721218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Middletown for Clean Energy</a:t>
            </a:r>
            <a:br>
              <a:rPr lang="en-US" dirty="0"/>
            </a:br>
            <a:r>
              <a:rPr lang="en-US" dirty="0"/>
              <a:t>                   </a:t>
            </a:r>
            <a:r>
              <a:rPr lang="en-US" dirty="0" err="1"/>
              <a:t>Energy</a:t>
            </a:r>
            <a:r>
              <a:rPr lang="en-US" dirty="0"/>
              <a:t> Plan</a:t>
            </a:r>
          </a:p>
        </p:txBody>
      </p:sp>
      <p:sp>
        <p:nvSpPr>
          <p:cNvPr id="3" name="Text Placeholder 2"/>
          <p:cNvSpPr>
            <a:spLocks noGrp="1"/>
          </p:cNvSpPr>
          <p:nvPr>
            <p:ph type="body" idx="1"/>
          </p:nvPr>
        </p:nvSpPr>
        <p:spPr>
          <a:xfrm>
            <a:off x="842356" y="2189018"/>
            <a:ext cx="14736310" cy="6258498"/>
          </a:xfrm>
        </p:spPr>
        <p:txBody>
          <a:bodyPr>
            <a:noAutofit/>
          </a:bodyPr>
          <a:lstStyle/>
          <a:p>
            <a:pPr marL="482624" lvl="1" indent="0">
              <a:buNone/>
            </a:pPr>
            <a:endParaRPr lang="en-US" sz="800" b="1" dirty="0"/>
          </a:p>
          <a:p>
            <a:pPr>
              <a:spcBef>
                <a:spcPts val="600"/>
              </a:spcBef>
            </a:pPr>
            <a:r>
              <a:rPr lang="en-US" sz="4800" b="1" dirty="0"/>
              <a:t>Middletown, with MCE Stakeholder Team, will create an Energy Plan, AKA Climate Action Plan.</a:t>
            </a:r>
          </a:p>
          <a:p>
            <a:pPr>
              <a:spcBef>
                <a:spcPts val="600"/>
              </a:spcBef>
            </a:pPr>
            <a:r>
              <a:rPr lang="en-US" sz="4800" b="1" dirty="0"/>
              <a:t>Based on NJ 2019 Energy Master Plan</a:t>
            </a:r>
          </a:p>
          <a:p>
            <a:pPr>
              <a:spcBef>
                <a:spcPts val="600"/>
              </a:spcBef>
            </a:pPr>
            <a:r>
              <a:rPr lang="en-US" sz="4800" b="1" dirty="0"/>
              <a:t>Guide residents in “visioning” through Community Outreach sessions.</a:t>
            </a:r>
          </a:p>
          <a:p>
            <a:pPr>
              <a:spcBef>
                <a:spcPts val="600"/>
              </a:spcBef>
            </a:pPr>
            <a:r>
              <a:rPr lang="en-US" sz="4800" b="1" dirty="0"/>
              <a:t>Energy Plan will be linked to Middletown 2020 Master Plan</a:t>
            </a:r>
          </a:p>
          <a:p>
            <a:pPr>
              <a:spcBef>
                <a:spcPts val="600"/>
              </a:spcBef>
            </a:pPr>
            <a:r>
              <a:rPr lang="en-US" sz="4800" b="1" dirty="0"/>
              <a:t>Please Join Us!  - Sign up tonight!</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153938779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3181004" y="232867"/>
            <a:ext cx="10008524" cy="774700"/>
          </a:xfrm>
        </p:spPr>
        <p:txBody>
          <a:bodyPr>
            <a:normAutofit fontScale="90000"/>
          </a:bodyPr>
          <a:lstStyle/>
          <a:p>
            <a:r>
              <a:rPr lang="en-US" dirty="0">
                <a:solidFill>
                  <a:srgbClr val="00B050"/>
                </a:solidFill>
              </a:rPr>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024" y="1032968"/>
            <a:ext cx="12943377" cy="8111033"/>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687023" y="899591"/>
            <a:ext cx="12599784" cy="762000"/>
          </a:xfrm>
        </p:spPr>
        <p:txBody>
          <a:bodyPr/>
          <a:lstStyle/>
          <a:p>
            <a:pPr marL="16934" indent="0" algn="ctr">
              <a:buNone/>
            </a:pPr>
            <a:r>
              <a:rPr lang="en-US" b="1" dirty="0">
                <a:solidFill>
                  <a:srgbClr val="00B050"/>
                </a:solidFill>
                <a:latin typeface="Arial" panose="020B0604020202020204" pitchFamily="34" charset="0"/>
                <a:cs typeface="Arial" panose="020B0604020202020204" pitchFamily="34" charset="0"/>
              </a:rPr>
              <a:t>“</a:t>
            </a:r>
            <a:r>
              <a:rPr lang="en-US" sz="2400" b="1" dirty="0">
                <a:solidFill>
                  <a:srgbClr val="00B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273393668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2" y="810732"/>
            <a:ext cx="15056000" cy="989039"/>
          </a:xfrm>
        </p:spPr>
        <p:txBody>
          <a:bodyPr>
            <a:normAutofit fontScale="90000"/>
          </a:bodyPr>
          <a:lstStyle/>
          <a:p>
            <a:r>
              <a:rPr lang="en-US" dirty="0"/>
              <a:t>                  NJ Energy Master Plan (EMP) Strategies</a:t>
            </a:r>
          </a:p>
        </p:txBody>
      </p:sp>
      <p:sp>
        <p:nvSpPr>
          <p:cNvPr id="3" name="Text Placeholder 2"/>
          <p:cNvSpPr>
            <a:spLocks noGrp="1"/>
          </p:cNvSpPr>
          <p:nvPr>
            <p:ph type="body" idx="1"/>
          </p:nvPr>
        </p:nvSpPr>
        <p:spPr>
          <a:xfrm>
            <a:off x="842356" y="2327563"/>
            <a:ext cx="14736310" cy="6014846"/>
          </a:xfrm>
        </p:spPr>
        <p:txBody>
          <a:bodyPr>
            <a:noAutofit/>
          </a:bodyPr>
          <a:lstStyle/>
          <a:p>
            <a:pPr marL="482624" lvl="1" indent="0">
              <a:buNone/>
            </a:pPr>
            <a:endParaRPr lang="en-US" sz="800" b="1" dirty="0"/>
          </a:p>
          <a:p>
            <a:r>
              <a:rPr lang="en-US" sz="4800" b="1" dirty="0"/>
              <a:t>Transportation</a:t>
            </a:r>
          </a:p>
          <a:p>
            <a:r>
              <a:rPr lang="en-US" sz="4800" b="1" dirty="0"/>
              <a:t>Renewable &amp; Distributed Energy</a:t>
            </a:r>
          </a:p>
          <a:p>
            <a:r>
              <a:rPr lang="en-US" sz="4800" b="1" dirty="0"/>
              <a:t>Efficiency &amp; Conservation</a:t>
            </a:r>
          </a:p>
          <a:p>
            <a:r>
              <a:rPr lang="en-US" sz="4800" b="1" dirty="0"/>
              <a:t>Buildings</a:t>
            </a:r>
          </a:p>
          <a:p>
            <a:r>
              <a:rPr lang="en-US" sz="4800" b="1" dirty="0"/>
              <a:t>Environmental Justice Communities</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93683494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NJ EMP Strategies for Towns</a:t>
            </a:r>
            <a:br>
              <a:rPr lang="en-US" dirty="0"/>
            </a:br>
            <a:r>
              <a:rPr lang="en-US" dirty="0"/>
              <a:t>                  More Detail</a:t>
            </a:r>
          </a:p>
        </p:txBody>
      </p:sp>
      <p:sp>
        <p:nvSpPr>
          <p:cNvPr id="3" name="Text Placeholder 2"/>
          <p:cNvSpPr>
            <a:spLocks noGrp="1"/>
          </p:cNvSpPr>
          <p:nvPr>
            <p:ph type="body" idx="1"/>
          </p:nvPr>
        </p:nvSpPr>
        <p:spPr>
          <a:xfrm>
            <a:off x="842355" y="2327563"/>
            <a:ext cx="14890977" cy="6014846"/>
          </a:xfrm>
        </p:spPr>
        <p:txBody>
          <a:bodyPr>
            <a:noAutofit/>
          </a:bodyPr>
          <a:lstStyle/>
          <a:p>
            <a:pPr marL="482624" lvl="1" indent="0">
              <a:buNone/>
            </a:pPr>
            <a:endParaRPr lang="en-US" sz="800" b="1" dirty="0"/>
          </a:p>
          <a:p>
            <a:pPr>
              <a:spcBef>
                <a:spcPts val="600"/>
              </a:spcBef>
            </a:pPr>
            <a:r>
              <a:rPr lang="en-US" sz="4800" b="1" dirty="0"/>
              <a:t>Transportation: </a:t>
            </a:r>
          </a:p>
          <a:p>
            <a:pPr lvl="1">
              <a:spcBef>
                <a:spcPts val="600"/>
              </a:spcBef>
            </a:pPr>
            <a:r>
              <a:rPr lang="en-US" sz="4466" b="1" dirty="0"/>
              <a:t>Conservation (public transp., ride sharing)</a:t>
            </a:r>
          </a:p>
          <a:p>
            <a:pPr lvl="1">
              <a:spcBef>
                <a:spcPts val="600"/>
              </a:spcBef>
            </a:pPr>
            <a:r>
              <a:rPr lang="en-US" sz="4466" b="1" dirty="0"/>
              <a:t>Transition municipal fleet to EV</a:t>
            </a:r>
          </a:p>
          <a:p>
            <a:pPr lvl="1">
              <a:spcBef>
                <a:spcPts val="600"/>
              </a:spcBef>
            </a:pPr>
            <a:r>
              <a:rPr lang="en-US" sz="4466" b="1" dirty="0"/>
              <a:t>Charging stations in business &amp; multi-fam housing</a:t>
            </a:r>
          </a:p>
          <a:p>
            <a:r>
              <a:rPr lang="en-US" sz="4800" b="1" dirty="0"/>
              <a:t>Renewable &amp; Distributed Energy:</a:t>
            </a:r>
          </a:p>
          <a:p>
            <a:pPr lvl="1">
              <a:spcBef>
                <a:spcPts val="600"/>
              </a:spcBef>
            </a:pPr>
            <a:r>
              <a:rPr lang="en-US" sz="4466" b="1" dirty="0"/>
              <a:t>Rooftop &amp; community solar</a:t>
            </a:r>
          </a:p>
          <a:p>
            <a:pPr lvl="1">
              <a:spcBef>
                <a:spcPts val="600"/>
              </a:spcBef>
            </a:pPr>
            <a:r>
              <a:rPr lang="en-US" sz="4466" b="1" dirty="0"/>
              <a:t>Onshore wind where possible</a:t>
            </a:r>
          </a:p>
          <a:p>
            <a:pPr lvl="1"/>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7015493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NJ EMP Strategies for Towns</a:t>
            </a:r>
            <a:br>
              <a:rPr lang="en-US" dirty="0"/>
            </a:br>
            <a:r>
              <a:rPr lang="en-US" dirty="0"/>
              <a:t>                  More Detail, Cont.</a:t>
            </a:r>
          </a:p>
        </p:txBody>
      </p:sp>
      <p:sp>
        <p:nvSpPr>
          <p:cNvPr id="3" name="Text Placeholder 2"/>
          <p:cNvSpPr>
            <a:spLocks noGrp="1"/>
          </p:cNvSpPr>
          <p:nvPr>
            <p:ph type="body" idx="1"/>
          </p:nvPr>
        </p:nvSpPr>
        <p:spPr>
          <a:xfrm>
            <a:off x="842356" y="2327563"/>
            <a:ext cx="14736310" cy="6014846"/>
          </a:xfrm>
        </p:spPr>
        <p:txBody>
          <a:bodyPr>
            <a:noAutofit/>
          </a:bodyPr>
          <a:lstStyle/>
          <a:p>
            <a:pPr marL="482624" lvl="1" indent="0">
              <a:buNone/>
            </a:pPr>
            <a:endParaRPr lang="en-US" sz="800" b="1" dirty="0"/>
          </a:p>
          <a:p>
            <a:pPr>
              <a:spcBef>
                <a:spcPts val="600"/>
              </a:spcBef>
            </a:pPr>
            <a:endParaRPr lang="en-US" sz="4800" b="1" dirty="0"/>
          </a:p>
          <a:p>
            <a:pPr>
              <a:spcBef>
                <a:spcPts val="600"/>
              </a:spcBef>
            </a:pPr>
            <a:r>
              <a:rPr lang="en-US" sz="4800" b="1" dirty="0"/>
              <a:t>Efficiency &amp; Conservation:</a:t>
            </a:r>
          </a:p>
          <a:p>
            <a:pPr lvl="1">
              <a:spcBef>
                <a:spcPts val="600"/>
              </a:spcBef>
            </a:pPr>
            <a:r>
              <a:rPr lang="en-US" sz="4466" b="1" dirty="0"/>
              <a:t>Make existing buildings efficient: insulation, seal air leaks, upgrade appliances</a:t>
            </a:r>
          </a:p>
          <a:p>
            <a:pPr lvl="1">
              <a:spcBef>
                <a:spcPts val="600"/>
              </a:spcBef>
            </a:pPr>
            <a:r>
              <a:rPr lang="en-US" sz="4466" b="1" dirty="0"/>
              <a:t>Landscaping: tree ordinance, landscaping to reduce heat, conserve water, or provide food</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94067730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NJ EMP Strategies for Towns</a:t>
            </a:r>
            <a:br>
              <a:rPr lang="en-US" dirty="0"/>
            </a:br>
            <a:r>
              <a:rPr lang="en-US" dirty="0"/>
              <a:t>                  More Detail, Cont.</a:t>
            </a:r>
          </a:p>
        </p:txBody>
      </p:sp>
      <p:sp>
        <p:nvSpPr>
          <p:cNvPr id="3" name="Text Placeholder 2"/>
          <p:cNvSpPr>
            <a:spLocks noGrp="1"/>
          </p:cNvSpPr>
          <p:nvPr>
            <p:ph type="body" idx="1"/>
          </p:nvPr>
        </p:nvSpPr>
        <p:spPr>
          <a:xfrm>
            <a:off x="471679" y="2074143"/>
            <a:ext cx="15467308" cy="6563110"/>
          </a:xfrm>
        </p:spPr>
        <p:txBody>
          <a:bodyPr>
            <a:noAutofit/>
          </a:bodyPr>
          <a:lstStyle/>
          <a:p>
            <a:pPr marL="482624" lvl="1" indent="0">
              <a:buNone/>
            </a:pPr>
            <a:endParaRPr lang="en-US" sz="800" b="1" dirty="0"/>
          </a:p>
          <a:p>
            <a:pPr>
              <a:spcBef>
                <a:spcPts val="600"/>
              </a:spcBef>
            </a:pPr>
            <a:r>
              <a:rPr lang="en-US" sz="4800" b="1" dirty="0"/>
              <a:t>Buildings (new and renovated):</a:t>
            </a:r>
          </a:p>
          <a:p>
            <a:pPr lvl="1">
              <a:spcBef>
                <a:spcPts val="600"/>
              </a:spcBef>
            </a:pPr>
            <a:r>
              <a:rPr lang="en-US" sz="4000" b="1" dirty="0"/>
              <a:t>Net-zero carbon buildings – rooftop solar, siting for solar, all-electric (not fossil fuel) heat &amp; appliances</a:t>
            </a:r>
          </a:p>
          <a:p>
            <a:pPr lvl="1">
              <a:spcBef>
                <a:spcPts val="600"/>
              </a:spcBef>
            </a:pPr>
            <a:r>
              <a:rPr lang="en-US" sz="4000" b="1" dirty="0"/>
              <a:t>EV-ready</a:t>
            </a:r>
          </a:p>
          <a:p>
            <a:pPr>
              <a:spcBef>
                <a:spcPts val="600"/>
              </a:spcBef>
            </a:pPr>
            <a:r>
              <a:rPr lang="en-US" sz="4800" b="1" dirty="0"/>
              <a:t>Environmental Justice Communities: </a:t>
            </a:r>
            <a:r>
              <a:rPr lang="en-US" sz="4000" b="1" dirty="0"/>
              <a:t>seek local benefit of clean energy transition</a:t>
            </a:r>
          </a:p>
          <a:p>
            <a:pPr lvl="1">
              <a:spcBef>
                <a:spcPts val="600"/>
              </a:spcBef>
            </a:pPr>
            <a:r>
              <a:rPr lang="en-US" sz="4000" b="1" dirty="0"/>
              <a:t>Local clean power generation</a:t>
            </a:r>
          </a:p>
          <a:p>
            <a:pPr lvl="1">
              <a:spcBef>
                <a:spcPts val="600"/>
              </a:spcBef>
            </a:pPr>
            <a:r>
              <a:rPr lang="en-US" sz="4000" b="1" dirty="0"/>
              <a:t>Local workforce jobs and training</a:t>
            </a:r>
          </a:p>
          <a:p>
            <a:pPr lvl="1">
              <a:spcBef>
                <a:spcPts val="600"/>
              </a:spcBef>
            </a:pPr>
            <a:r>
              <a:rPr lang="en-US" sz="4000" b="1" dirty="0"/>
              <a:t>Local EV public transport &amp; EV charging</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45886228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04" y="825247"/>
            <a:ext cx="15056000" cy="872925"/>
          </a:xfrm>
        </p:spPr>
        <p:txBody>
          <a:bodyPr>
            <a:normAutofit/>
          </a:bodyPr>
          <a:lstStyle/>
          <a:p>
            <a:r>
              <a:rPr lang="en-US" dirty="0"/>
              <a:t>                    2 More NJ EMP Strategies</a:t>
            </a:r>
          </a:p>
        </p:txBody>
      </p:sp>
      <p:sp>
        <p:nvSpPr>
          <p:cNvPr id="3" name="Text Placeholder 2"/>
          <p:cNvSpPr>
            <a:spLocks noGrp="1"/>
          </p:cNvSpPr>
          <p:nvPr>
            <p:ph type="body" idx="1"/>
          </p:nvPr>
        </p:nvSpPr>
        <p:spPr>
          <a:xfrm>
            <a:off x="842355" y="2327563"/>
            <a:ext cx="15074403" cy="6014846"/>
          </a:xfrm>
        </p:spPr>
        <p:txBody>
          <a:bodyPr>
            <a:noAutofit/>
          </a:bodyPr>
          <a:lstStyle/>
          <a:p>
            <a:pPr marL="482624" lvl="1" indent="0">
              <a:buNone/>
            </a:pPr>
            <a:endParaRPr lang="en-US" sz="800" b="1" dirty="0"/>
          </a:p>
          <a:p>
            <a:r>
              <a:rPr lang="en-US" sz="4800" b="1" dirty="0"/>
              <a:t>Modernize the Grid &amp; Utility Infrastructure:</a:t>
            </a:r>
            <a:r>
              <a:rPr lang="en-US" sz="4000" b="1" dirty="0"/>
              <a:t> smart metering, batteries, bi-directional grid flow</a:t>
            </a:r>
            <a:endParaRPr lang="en-US" sz="4800" b="1" dirty="0"/>
          </a:p>
          <a:p>
            <a:r>
              <a:rPr lang="en-US" sz="4800" b="1" dirty="0"/>
              <a:t>Clean Energy Innovation Economy:</a:t>
            </a:r>
            <a:r>
              <a:rPr lang="en-US" sz="4000" b="1" dirty="0"/>
              <a:t> grow world-class research, create jobs, workforce training</a:t>
            </a:r>
            <a:endParaRPr lang="en-US" sz="4800" b="1" dirty="0"/>
          </a:p>
          <a:p>
            <a:r>
              <a:rPr lang="en-US" sz="4800" b="1" dirty="0"/>
              <a:t>These 2 strategies are part of the state plan but may not directly apply to towns.</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14529935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44" y="2305823"/>
            <a:ext cx="15466422" cy="4989380"/>
          </a:xfrm>
        </p:spPr>
        <p:txBody>
          <a:bodyPr>
            <a:noAutofit/>
          </a:bodyPr>
          <a:lstStyle/>
          <a:p>
            <a:pPr algn="ctr"/>
            <a:r>
              <a:rPr lang="en-US" sz="3200" dirty="0"/>
              <a:t>What Will A Clean Energy Future Look Like in 2050?</a:t>
            </a:r>
            <a:br>
              <a:rPr lang="en-US" sz="3200" dirty="0"/>
            </a:br>
            <a:r>
              <a:rPr lang="en-US" sz="3200" dirty="0"/>
              <a:t>And How Do We Get There?</a:t>
            </a:r>
            <a:br>
              <a:rPr lang="en-US" sz="3200" dirty="0"/>
            </a:br>
            <a:br>
              <a:rPr lang="en-US" sz="3200" dirty="0"/>
            </a:br>
            <a:br>
              <a:rPr lang="en-US" sz="4800" dirty="0"/>
            </a:br>
            <a:r>
              <a:rPr lang="en-US" sz="13800" dirty="0"/>
              <a:t>QUESTIONS?   </a:t>
            </a:r>
            <a:br>
              <a:rPr lang="en-US" sz="4800" dirty="0"/>
            </a:br>
            <a:br>
              <a:rPr lang="en-US" sz="4800" dirty="0"/>
            </a:br>
            <a:r>
              <a:rPr lang="en-US" sz="3200" dirty="0"/>
              <a:t>Pat and Steve Miller</a:t>
            </a:r>
            <a:br>
              <a:rPr lang="en-US" sz="4400" dirty="0">
                <a:solidFill>
                  <a:schemeClr val="tx2">
                    <a:lumMod val="10000"/>
                  </a:schemeClr>
                </a:solidFill>
              </a:rPr>
            </a:br>
            <a:r>
              <a:rPr lang="en-US" sz="2933" dirty="0">
                <a:solidFill>
                  <a:schemeClr val="tx1"/>
                </a:solidFill>
                <a:hlinkClick r:id="rId3">
                  <a:extLst>
                    <a:ext uri="{A12FA001-AC4F-418D-AE19-62706E023703}">
                      <ahyp:hlinkClr xmlns:ahyp="http://schemas.microsoft.com/office/drawing/2018/hyperlinkcolor" val="tx"/>
                    </a:ext>
                  </a:extLst>
                </a:hlinkClick>
              </a:rPr>
              <a:t>patmiller@comcast.net</a:t>
            </a:r>
            <a:r>
              <a:rPr lang="en-US" sz="2933" dirty="0">
                <a:solidFill>
                  <a:schemeClr val="tx1"/>
                </a:solidFill>
              </a:rPr>
              <a:t>    </a:t>
            </a:r>
            <a:r>
              <a:rPr lang="en-US" sz="2933" dirty="0">
                <a:solidFill>
                  <a:schemeClr val="tx1"/>
                </a:solidFill>
                <a:hlinkClick r:id="rId4">
                  <a:extLst>
                    <a:ext uri="{A12FA001-AC4F-418D-AE19-62706E023703}">
                      <ahyp:hlinkClr xmlns:ahyp="http://schemas.microsoft.com/office/drawing/2018/hyperlinkcolor" val="tx"/>
                    </a:ext>
                  </a:extLst>
                </a:hlinkClick>
              </a:rPr>
              <a:t>stevemiller@comcast.net</a:t>
            </a:r>
            <a:r>
              <a:rPr lang="en-US" sz="2933" dirty="0">
                <a:solidFill>
                  <a:schemeClr val="tx1"/>
                </a:solidFill>
              </a:rPr>
              <a:t> </a:t>
            </a:r>
            <a:br>
              <a:rPr lang="en-US" sz="2933" dirty="0">
                <a:solidFill>
                  <a:schemeClr val="tx1"/>
                </a:solidFill>
              </a:rPr>
            </a:br>
            <a:r>
              <a:rPr lang="en-US" sz="4800" dirty="0">
                <a:solidFill>
                  <a:schemeClr val="tx1"/>
                </a:solidFill>
                <a:hlinkClick r:id="rId5">
                  <a:extLst>
                    <a:ext uri="{A12FA001-AC4F-418D-AE19-62706E023703}">
                      <ahyp:hlinkClr xmlns:ahyp="http://schemas.microsoft.com/office/drawing/2018/hyperlinkcolor" val="tx"/>
                    </a:ext>
                  </a:extLst>
                </a:hlinkClick>
              </a:rPr>
              <a:t>http://climate.smiller.org</a:t>
            </a:r>
            <a:r>
              <a:rPr lang="en-US" sz="4800" dirty="0">
                <a:solidFill>
                  <a:schemeClr val="tx1"/>
                </a:solidFill>
              </a:rPr>
              <a:t>      </a:t>
            </a:r>
            <a:r>
              <a:rPr lang="en-US" sz="4800" dirty="0">
                <a:solidFill>
                  <a:schemeClr val="tx1"/>
                </a:solidFill>
                <a:hlinkClick r:id="rId6">
                  <a:extLst>
                    <a:ext uri="{A12FA001-AC4F-418D-AE19-62706E023703}">
                      <ahyp:hlinkClr xmlns:ahyp="http://schemas.microsoft.com/office/drawing/2018/hyperlinkcolor" val="tx"/>
                    </a:ext>
                  </a:extLst>
                </a:hlinkClick>
              </a:rPr>
              <a:t>http://electric.smiller.org</a:t>
            </a:r>
            <a:r>
              <a:rPr lang="en-US" sz="4800" dirty="0">
                <a:solidFill>
                  <a:schemeClr val="tx1"/>
                </a:solidFill>
              </a:rPr>
              <a:t> </a:t>
            </a:r>
            <a:endParaRPr lang="en-US" sz="6400" dirty="0">
              <a:solidFill>
                <a:schemeClr val="tx1"/>
              </a:solidFill>
            </a:endParaRPr>
          </a:p>
        </p:txBody>
      </p:sp>
      <p:grpSp>
        <p:nvGrpSpPr>
          <p:cNvPr id="4" name="Group 3"/>
          <p:cNvGrpSpPr/>
          <p:nvPr/>
        </p:nvGrpSpPr>
        <p:grpSpPr>
          <a:xfrm>
            <a:off x="5997985" y="247603"/>
            <a:ext cx="4260029" cy="2377636"/>
            <a:chOff x="0" y="0"/>
            <a:chExt cx="6777212" cy="3123209"/>
          </a:xfrm>
          <a:solidFill>
            <a:schemeClr val="bg2"/>
          </a:solidFill>
        </p:grpSpPr>
        <p:pic>
          <p:nvPicPr>
            <p:cNvPr id="5" name="Picture 4"/>
            <p:cNvPicPr preferRelativeResize="0">
              <a:picLocks/>
            </p:cNvPicPr>
            <p:nvPr/>
          </p:nvPicPr>
          <p:blipFill rotWithShape="1">
            <a:blip r:embed="rId7">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99558"/>
            </a:xfrm>
            <a:prstGeom prst="rect">
              <a:avLst/>
            </a:prstGeom>
            <a:noFill/>
          </p:spPr>
          <p:txBody>
            <a:bodyPr wrap="square" rtlCol="0">
              <a:spAutoFit/>
            </a:bodyPr>
            <a:lstStyle/>
            <a:p>
              <a:pPr algn="ctr" defTabSz="550361"/>
              <a:r>
                <a:rPr lang="en-US" sz="2667" kern="1200" cap="all" dirty="0">
                  <a:solidFill>
                    <a:srgbClr val="000000"/>
                  </a:solidFill>
                  <a:effectLst>
                    <a:outerShdw blurRad="38100" dist="19050" dir="2700000" algn="tl">
                      <a:srgbClr val="A287C6">
                        <a:alpha val="40000"/>
                      </a:srgbClr>
                    </a:outerShdw>
                  </a:effectLst>
                  <a:latin typeface="Aharoni"/>
                  <a:ea typeface="Times New Roman" panose="02020603050405020304" pitchFamily="18" charset="0"/>
                  <a:cs typeface="Aharoni"/>
                  <a:sym typeface="Helvetica"/>
                </a:rPr>
                <a:t>Your Town FOR </a:t>
              </a:r>
              <a:endParaRPr lang="en-US" sz="800" cap="all" dirty="0">
                <a:solidFill>
                  <a:srgbClr val="8DC63F"/>
                </a:solidFill>
                <a:latin typeface="Times New Roman" panose="02020603050405020304" pitchFamily="18" charset="0"/>
                <a:ea typeface="Times New Roman" panose="02020603050405020304" pitchFamily="18" charset="0"/>
                <a:sym typeface="Helvetica"/>
              </a:endParaRPr>
            </a:p>
            <a:p>
              <a:pPr algn="ctr" defTabSz="550361"/>
              <a:r>
                <a:rPr lang="en-US" sz="2667" kern="1200" cap="all" dirty="0">
                  <a:solidFill>
                    <a:srgbClr val="000000"/>
                  </a:solidFill>
                  <a:effectLst>
                    <a:outerShdw blurRad="38100" dist="19050" dir="2700000" algn="tl">
                      <a:srgbClr val="A287C6">
                        <a:alpha val="40000"/>
                      </a:srgbClr>
                    </a:outerShdw>
                  </a:effectLst>
                  <a:latin typeface="Aharoni"/>
                  <a:ea typeface="Times New Roman" panose="02020603050405020304" pitchFamily="18" charset="0"/>
                  <a:cs typeface="Aharoni"/>
                  <a:sym typeface="Helvetica"/>
                </a:rPr>
                <a:t>CLEAN ENERGY</a:t>
              </a:r>
              <a:endParaRPr lang="en-US" sz="800" cap="all" dirty="0">
                <a:solidFill>
                  <a:srgbClr val="8DC63F"/>
                </a:solidFill>
                <a:latin typeface="Times New Roman" panose="02020603050405020304" pitchFamily="18" charset="0"/>
                <a:ea typeface="Times New Roman" panose="02020603050405020304" pitchFamily="18" charset="0"/>
                <a:sym typeface="Helvetica"/>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847596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2" y="810732"/>
            <a:ext cx="15056000" cy="989039"/>
          </a:xfrm>
        </p:spPr>
        <p:txBody>
          <a:bodyPr>
            <a:normAutofit fontScale="90000"/>
          </a:bodyPr>
          <a:lstStyle/>
          <a:p>
            <a:r>
              <a:rPr lang="en-US" dirty="0"/>
              <a:t>                  </a:t>
            </a:r>
            <a:r>
              <a:rPr lang="en-US" sz="8800" dirty="0"/>
              <a:t>Visioning for 2050</a:t>
            </a:r>
          </a:p>
        </p:txBody>
      </p:sp>
      <p:sp>
        <p:nvSpPr>
          <p:cNvPr id="3" name="Text Placeholder 2"/>
          <p:cNvSpPr>
            <a:spLocks noGrp="1"/>
          </p:cNvSpPr>
          <p:nvPr>
            <p:ph type="body" idx="1"/>
          </p:nvPr>
        </p:nvSpPr>
        <p:spPr>
          <a:xfrm>
            <a:off x="842356" y="2327563"/>
            <a:ext cx="14736310" cy="6014846"/>
          </a:xfrm>
        </p:spPr>
        <p:txBody>
          <a:bodyPr>
            <a:noAutofit/>
          </a:bodyPr>
          <a:lstStyle/>
          <a:p>
            <a:pPr marL="482624" lvl="1" indent="0">
              <a:buNone/>
            </a:pPr>
            <a:endParaRPr lang="en-US" sz="800" b="1" dirty="0"/>
          </a:p>
          <a:p>
            <a:pPr marL="1159934" indent="-1143000">
              <a:buFont typeface="+mj-lt"/>
              <a:buAutoNum type="arabicPeriod"/>
            </a:pPr>
            <a:r>
              <a:rPr lang="en-US" sz="6600" b="1" dirty="0">
                <a:solidFill>
                  <a:schemeClr val="accent5"/>
                </a:solidFill>
              </a:rPr>
              <a:t>What is Your Vision for a Clean Energy Future?</a:t>
            </a:r>
          </a:p>
          <a:p>
            <a:pPr marL="1159934" indent="-1143000">
              <a:buFont typeface="+mj-lt"/>
              <a:buAutoNum type="arabicPeriod"/>
            </a:pPr>
            <a:r>
              <a:rPr lang="en-US" sz="6600" b="1" dirty="0">
                <a:solidFill>
                  <a:schemeClr val="accent5"/>
                </a:solidFill>
              </a:rPr>
              <a:t>To realize your vision, what do you expect your community to supply or do? </a:t>
            </a:r>
            <a:endParaRPr lang="en-US" sz="5400" b="1" dirty="0">
              <a:solidFill>
                <a:schemeClr val="accent5"/>
              </a:solidFill>
            </a:endParaRPr>
          </a:p>
          <a:p>
            <a:pPr>
              <a:buFont typeface="Arial" panose="020B0604020202020204" pitchFamily="34" charset="0"/>
              <a:buChar char="•"/>
            </a:pPr>
            <a:endParaRPr lang="en-US" sz="4800" b="1" dirty="0"/>
          </a:p>
          <a:p>
            <a:endParaRPr lang="en-US" sz="4800" b="1" dirty="0"/>
          </a:p>
          <a:p>
            <a:endParaRPr lang="en-US" sz="4800" b="1" dirty="0"/>
          </a:p>
          <a:p>
            <a:pPr marL="16934" indent="0">
              <a:buNone/>
            </a:pPr>
            <a:endParaRPr lang="en-US" sz="4800" b="1" dirty="0"/>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355078282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362" y="1971038"/>
            <a:ext cx="15002517" cy="6014846"/>
          </a:xfrm>
        </p:spPr>
        <p:txBody>
          <a:bodyPr>
            <a:noAutofit/>
          </a:bodyPr>
          <a:lstStyle/>
          <a:p>
            <a:pPr marL="482624" lvl="1" indent="0">
              <a:buNone/>
            </a:pPr>
            <a:endParaRPr lang="en-US" sz="800" b="1" dirty="0"/>
          </a:p>
          <a:p>
            <a:pPr marL="16934" indent="0">
              <a:spcBef>
                <a:spcPts val="600"/>
              </a:spcBef>
              <a:buNone/>
            </a:pPr>
            <a:r>
              <a:rPr lang="en-US" sz="4800" b="1" dirty="0">
                <a:solidFill>
                  <a:schemeClr val="accent5"/>
                </a:solidFill>
              </a:rPr>
              <a:t>1. What is Your Vision for a Clean Energy Future?</a:t>
            </a:r>
          </a:p>
          <a:p>
            <a:pPr marL="16934" indent="0" algn="ctr">
              <a:spcBef>
                <a:spcPts val="600"/>
              </a:spcBef>
              <a:buNone/>
            </a:pPr>
            <a:r>
              <a:rPr lang="en-US" sz="3200" b="1" dirty="0">
                <a:solidFill>
                  <a:schemeClr val="bg2"/>
                </a:solidFill>
              </a:rPr>
              <a:t>(15 minutes)</a:t>
            </a:r>
            <a:endParaRPr lang="en-US" sz="3200" b="1" dirty="0">
              <a:solidFill>
                <a:schemeClr val="accent5"/>
              </a:solidFill>
            </a:endParaRPr>
          </a:p>
          <a:p>
            <a:pPr marL="16934" indent="0">
              <a:spcBef>
                <a:spcPts val="600"/>
              </a:spcBef>
              <a:buNone/>
            </a:pPr>
            <a:r>
              <a:rPr lang="en-US" sz="4400" b="1" dirty="0"/>
              <a:t>FORM GROUPS </a:t>
            </a:r>
            <a:r>
              <a:rPr lang="en-US" sz="4000" b="1" dirty="0"/>
              <a:t>of 4 or 5 people. </a:t>
            </a:r>
          </a:p>
          <a:p>
            <a:pPr marL="759884" indent="-742950">
              <a:spcBef>
                <a:spcPts val="600"/>
              </a:spcBef>
              <a:buFont typeface="+mj-lt"/>
              <a:buAutoNum type="arabicPeriod"/>
            </a:pPr>
            <a:r>
              <a:rPr lang="en-US" sz="4000" b="1" dirty="0"/>
              <a:t>Select scribe (writes all input on 8x11 papers)</a:t>
            </a:r>
          </a:p>
          <a:p>
            <a:pPr marL="759884" indent="-742950">
              <a:spcBef>
                <a:spcPts val="600"/>
              </a:spcBef>
              <a:buFont typeface="+mj-lt"/>
              <a:buAutoNum type="arabicPeriod"/>
            </a:pPr>
            <a:r>
              <a:rPr lang="en-US" sz="4000" b="1" dirty="0"/>
              <a:t>Brainstorm, list each idea (5 minutes).  You may refer to examples in front of room.</a:t>
            </a:r>
          </a:p>
          <a:p>
            <a:pPr marL="759884" indent="-742950">
              <a:spcBef>
                <a:spcPts val="600"/>
              </a:spcBef>
              <a:buFont typeface="+mj-lt"/>
              <a:buAutoNum type="arabicPeriod"/>
            </a:pPr>
            <a:r>
              <a:rPr lang="en-US" sz="4000" b="1" dirty="0"/>
              <a:t>Select top 2 from list  (2 minutes)</a:t>
            </a:r>
          </a:p>
          <a:p>
            <a:pPr marL="759884" indent="-742950">
              <a:spcBef>
                <a:spcPts val="600"/>
              </a:spcBef>
              <a:buFont typeface="+mj-lt"/>
              <a:buAutoNum type="arabicPeriod"/>
            </a:pPr>
            <a:r>
              <a:rPr lang="en-US" sz="4000" b="1" dirty="0"/>
              <a:t>Scribe has 1 min to verbally describe top 2 </a:t>
            </a:r>
          </a:p>
          <a:p>
            <a:pPr marL="759884" indent="-742950">
              <a:spcBef>
                <a:spcPts val="600"/>
              </a:spcBef>
              <a:buFont typeface="+mj-lt"/>
              <a:buAutoNum type="arabicPeriod"/>
            </a:pPr>
            <a:r>
              <a:rPr lang="en-US" sz="4000" b="1" dirty="0"/>
              <a:t>Scribe turns in the complete list</a:t>
            </a:r>
          </a:p>
          <a:p>
            <a:endParaRPr lang="en-US" sz="4800" b="1" dirty="0"/>
          </a:p>
          <a:p>
            <a:endParaRPr lang="en-US" sz="4800" b="1" dirty="0"/>
          </a:p>
          <a:p>
            <a:pPr marL="16934" indent="0">
              <a:buNone/>
            </a:pPr>
            <a:endParaRPr lang="en-US" sz="4800" b="1" dirty="0"/>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
        <p:nvSpPr>
          <p:cNvPr id="2" name="Title 1"/>
          <p:cNvSpPr>
            <a:spLocks noGrp="1"/>
          </p:cNvSpPr>
          <p:nvPr>
            <p:ph type="title"/>
          </p:nvPr>
        </p:nvSpPr>
        <p:spPr>
          <a:xfrm>
            <a:off x="706362" y="810732"/>
            <a:ext cx="15056000" cy="989039"/>
          </a:xfrm>
        </p:spPr>
        <p:txBody>
          <a:bodyPr>
            <a:normAutofit fontScale="90000"/>
          </a:bodyPr>
          <a:lstStyle/>
          <a:p>
            <a:r>
              <a:rPr lang="en-US" dirty="0"/>
              <a:t>                  </a:t>
            </a:r>
            <a:r>
              <a:rPr lang="en-US" sz="8800" dirty="0"/>
              <a:t>Visioning for 2050</a:t>
            </a:r>
          </a:p>
        </p:txBody>
      </p:sp>
    </p:spTree>
    <p:extLst>
      <p:ext uri="{BB962C8B-B14F-4D97-AF65-F5344CB8AC3E}">
        <p14:creationId xmlns:p14="http://schemas.microsoft.com/office/powerpoint/2010/main" val="428736264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394137-EBBF-4152-9F0C-460852FB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243" y="0"/>
            <a:ext cx="13795513" cy="9144000"/>
          </a:xfrm>
          <a:prstGeom prst="rect">
            <a:avLst/>
          </a:prstGeom>
        </p:spPr>
      </p:pic>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sp>
        <p:nvSpPr>
          <p:cNvPr id="2" name="Title 1"/>
          <p:cNvSpPr>
            <a:spLocks noGrp="1"/>
          </p:cNvSpPr>
          <p:nvPr>
            <p:ph type="title"/>
          </p:nvPr>
        </p:nvSpPr>
        <p:spPr>
          <a:xfrm>
            <a:off x="677334" y="182904"/>
            <a:ext cx="15056000" cy="924000"/>
          </a:xfrm>
        </p:spPr>
        <p:txBody>
          <a:bodyPr>
            <a:normAutofit/>
          </a:bodyPr>
          <a:lstStyle/>
          <a:p>
            <a:pPr algn="ctr"/>
            <a:r>
              <a:rPr lang="en-US" dirty="0"/>
              <a:t>PROJECTED SEA LEVEL RISE-2050</a:t>
            </a:r>
          </a:p>
        </p:txBody>
      </p:sp>
    </p:spTree>
    <p:extLst>
      <p:ext uri="{BB962C8B-B14F-4D97-AF65-F5344CB8AC3E}">
        <p14:creationId xmlns:p14="http://schemas.microsoft.com/office/powerpoint/2010/main" val="234275908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
        <p:nvSpPr>
          <p:cNvPr id="2" name="Title 1"/>
          <p:cNvSpPr>
            <a:spLocks noGrp="1"/>
          </p:cNvSpPr>
          <p:nvPr>
            <p:ph type="title"/>
          </p:nvPr>
        </p:nvSpPr>
        <p:spPr>
          <a:xfrm>
            <a:off x="706362" y="810732"/>
            <a:ext cx="15056000" cy="989039"/>
          </a:xfrm>
        </p:spPr>
        <p:txBody>
          <a:bodyPr>
            <a:normAutofit fontScale="90000"/>
          </a:bodyPr>
          <a:lstStyle/>
          <a:p>
            <a:pPr algn="ctr"/>
            <a:r>
              <a:rPr lang="en-US" dirty="0"/>
              <a:t>                  </a:t>
            </a:r>
            <a:r>
              <a:rPr lang="en-US" sz="8800" dirty="0"/>
              <a:t>Visioning for 2050</a:t>
            </a:r>
            <a:br>
              <a:rPr lang="en-US" sz="8800" dirty="0"/>
            </a:br>
            <a:r>
              <a:rPr lang="en-US" sz="5300" dirty="0"/>
              <a:t>EACH PERSON </a:t>
            </a:r>
            <a:r>
              <a:rPr lang="en-US" sz="4000" dirty="0"/>
              <a:t>takes 6 post-its (corresponding to 6 categories)</a:t>
            </a:r>
            <a:br>
              <a:rPr lang="en-US" sz="4000" dirty="0"/>
            </a:br>
            <a:br>
              <a:rPr lang="en-US" sz="8800" dirty="0"/>
            </a:br>
            <a:endParaRPr lang="en-US" sz="8800" dirty="0"/>
          </a:p>
        </p:txBody>
      </p:sp>
      <p:sp>
        <p:nvSpPr>
          <p:cNvPr id="3" name="Text Placeholder 2"/>
          <p:cNvSpPr>
            <a:spLocks noGrp="1"/>
          </p:cNvSpPr>
          <p:nvPr>
            <p:ph type="body" idx="1"/>
          </p:nvPr>
        </p:nvSpPr>
        <p:spPr>
          <a:xfrm>
            <a:off x="706362" y="2822198"/>
            <a:ext cx="14736310" cy="6014846"/>
          </a:xfrm>
        </p:spPr>
        <p:txBody>
          <a:bodyPr>
            <a:noAutofit/>
          </a:bodyPr>
          <a:lstStyle/>
          <a:p>
            <a:pPr marL="482624" lvl="1" indent="0">
              <a:buNone/>
            </a:pPr>
            <a:endParaRPr lang="en-US" sz="800" b="1" i="1" u="sng" dirty="0"/>
          </a:p>
          <a:p>
            <a:pPr marL="16934" indent="0" algn="ctr">
              <a:buNone/>
            </a:pPr>
            <a:r>
              <a:rPr lang="en-US" sz="6000" b="1" dirty="0">
                <a:solidFill>
                  <a:schemeClr val="accent5"/>
                </a:solidFill>
              </a:rPr>
              <a:t>2. To realize your vision, what do you expect your town to supply or do? </a:t>
            </a:r>
            <a:br>
              <a:rPr lang="en-US" sz="6000" b="1" dirty="0">
                <a:solidFill>
                  <a:schemeClr val="accent5"/>
                </a:solidFill>
              </a:rPr>
            </a:br>
            <a:r>
              <a:rPr lang="en-US" sz="3200" b="1" dirty="0">
                <a:solidFill>
                  <a:schemeClr val="bg2"/>
                </a:solidFill>
              </a:rPr>
              <a:t>(10 minutes) </a:t>
            </a:r>
          </a:p>
          <a:p>
            <a:pPr>
              <a:buFont typeface="Arial" panose="020B0604020202020204" pitchFamily="34" charset="0"/>
              <a:buChar char="•"/>
            </a:pPr>
            <a:r>
              <a:rPr lang="en-US" sz="5400" b="1" dirty="0"/>
              <a:t>Write 1-2 expectations on ONE post-it for EACH category</a:t>
            </a:r>
            <a:r>
              <a:rPr lang="en-US" sz="4400" b="1" dirty="0"/>
              <a:t> - </a:t>
            </a:r>
            <a:r>
              <a:rPr lang="en-US" sz="2400" b="1" dirty="0"/>
              <a:t>Use both front &amp; back of Post-it, if </a:t>
            </a:r>
            <a:r>
              <a:rPr lang="en-US" sz="2400" b="1" dirty="0" err="1"/>
              <a:t>reqd</a:t>
            </a:r>
            <a:endParaRPr lang="en-US" sz="3600" b="1" dirty="0"/>
          </a:p>
          <a:p>
            <a:pPr>
              <a:buFont typeface="Arial" panose="020B0604020202020204" pitchFamily="34" charset="0"/>
              <a:buChar char="•"/>
            </a:pPr>
            <a:r>
              <a:rPr lang="en-US" sz="5400" b="1" dirty="0"/>
              <a:t>Place Post-its on corresponding poster</a:t>
            </a:r>
            <a:endParaRPr lang="en-US" sz="4800" b="1" dirty="0"/>
          </a:p>
          <a:p>
            <a:endParaRPr lang="en-US" sz="4800" b="1" dirty="0"/>
          </a:p>
          <a:p>
            <a:endParaRPr lang="en-US" sz="4800" b="1" dirty="0"/>
          </a:p>
          <a:p>
            <a:pPr marL="16934" indent="0">
              <a:buNone/>
            </a:pPr>
            <a:endParaRPr lang="en-US" sz="4800" b="1" dirty="0"/>
          </a:p>
          <a:p>
            <a:endParaRPr lang="en-US" sz="4800" b="1" dirty="0"/>
          </a:p>
        </p:txBody>
      </p:sp>
    </p:spTree>
    <p:extLst>
      <p:ext uri="{BB962C8B-B14F-4D97-AF65-F5344CB8AC3E}">
        <p14:creationId xmlns:p14="http://schemas.microsoft.com/office/powerpoint/2010/main" val="65598365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2" y="810732"/>
            <a:ext cx="15056000" cy="989039"/>
          </a:xfrm>
        </p:spPr>
        <p:txBody>
          <a:bodyPr>
            <a:normAutofit fontScale="90000"/>
          </a:bodyPr>
          <a:lstStyle/>
          <a:p>
            <a:r>
              <a:rPr lang="en-US" dirty="0"/>
              <a:t>                  </a:t>
            </a:r>
            <a:r>
              <a:rPr lang="en-US" sz="8800" dirty="0"/>
              <a:t>Visioning for 2050</a:t>
            </a:r>
          </a:p>
        </p:txBody>
      </p:sp>
      <p:sp>
        <p:nvSpPr>
          <p:cNvPr id="3" name="Text Placeholder 2"/>
          <p:cNvSpPr>
            <a:spLocks noGrp="1"/>
          </p:cNvSpPr>
          <p:nvPr>
            <p:ph type="body" idx="1"/>
          </p:nvPr>
        </p:nvSpPr>
        <p:spPr>
          <a:xfrm>
            <a:off x="813328" y="1799771"/>
            <a:ext cx="14736310" cy="6014846"/>
          </a:xfrm>
        </p:spPr>
        <p:txBody>
          <a:bodyPr>
            <a:noAutofit/>
          </a:bodyPr>
          <a:lstStyle/>
          <a:p>
            <a:pPr marL="482624" lvl="1" indent="0">
              <a:buNone/>
            </a:pPr>
            <a:endParaRPr lang="en-US" sz="800" b="1" dirty="0"/>
          </a:p>
          <a:p>
            <a:pPr marL="16934" indent="0" algn="ctr">
              <a:spcBef>
                <a:spcPts val="600"/>
              </a:spcBef>
              <a:buNone/>
            </a:pPr>
            <a:r>
              <a:rPr lang="en-US" sz="6000" b="1" dirty="0">
                <a:solidFill>
                  <a:schemeClr val="bg2"/>
                </a:solidFill>
              </a:rPr>
              <a:t>Thank you for participating.</a:t>
            </a:r>
          </a:p>
          <a:p>
            <a:pPr marL="16934" indent="0">
              <a:spcBef>
                <a:spcPts val="600"/>
              </a:spcBef>
              <a:buNone/>
            </a:pPr>
            <a:r>
              <a:rPr lang="en-US" sz="6000" b="1" dirty="0">
                <a:solidFill>
                  <a:schemeClr val="bg2"/>
                </a:solidFill>
              </a:rPr>
              <a:t>Check on 10/17/2019 for</a:t>
            </a:r>
          </a:p>
          <a:p>
            <a:pPr lvl="1">
              <a:spcBef>
                <a:spcPts val="600"/>
              </a:spcBef>
              <a:buFont typeface="Arial" panose="020B0604020202020204" pitchFamily="34" charset="0"/>
              <a:buChar char="•"/>
            </a:pPr>
            <a:r>
              <a:rPr lang="en-US" sz="4800" b="1" dirty="0">
                <a:solidFill>
                  <a:schemeClr val="bg2"/>
                </a:solidFill>
              </a:rPr>
              <a:t>Slides (those not copyrighted)</a:t>
            </a:r>
          </a:p>
          <a:p>
            <a:pPr lvl="1">
              <a:spcBef>
                <a:spcPts val="600"/>
              </a:spcBef>
              <a:buFont typeface="Arial" panose="020B0604020202020204" pitchFamily="34" charset="0"/>
              <a:buChar char="•"/>
            </a:pPr>
            <a:r>
              <a:rPr lang="en-US" sz="4800" b="1" dirty="0">
                <a:solidFill>
                  <a:schemeClr val="bg2"/>
                </a:solidFill>
              </a:rPr>
              <a:t>Results of your visioning</a:t>
            </a:r>
          </a:p>
          <a:p>
            <a:pPr lvl="1" algn="ctr">
              <a:spcBef>
                <a:spcPts val="600"/>
              </a:spcBef>
              <a:buFont typeface="Arial" panose="020B0604020202020204" pitchFamily="34" charset="0"/>
              <a:buChar char="•"/>
            </a:pPr>
            <a:r>
              <a:rPr lang="en-US" sz="5400" b="1" dirty="0">
                <a:solidFill>
                  <a:schemeClr val="bg2"/>
                </a:solidFill>
                <a:hlinkClick r:id="rId3"/>
              </a:rPr>
              <a:t>http://climate.smiller.org</a:t>
            </a:r>
            <a:endParaRPr lang="en-US" sz="5400" b="1" dirty="0">
              <a:solidFill>
                <a:schemeClr val="bg2"/>
              </a:solidFill>
            </a:endParaRPr>
          </a:p>
          <a:p>
            <a:pPr marL="64497" indent="0">
              <a:spcBef>
                <a:spcPts val="600"/>
              </a:spcBef>
              <a:buNone/>
            </a:pPr>
            <a:r>
              <a:rPr lang="en-US" sz="4800" b="1" dirty="0">
                <a:solidFill>
                  <a:schemeClr val="bg2"/>
                </a:solidFill>
              </a:rPr>
              <a:t>Middletown residents: JOIN “Middletown for Clean Energy”.  Signup page is in front, and also on-line at above site</a:t>
            </a:r>
          </a:p>
          <a:p>
            <a:pPr marL="1159934" indent="-1143000">
              <a:buFont typeface="+mj-lt"/>
              <a:buAutoNum type="arabicPeriod"/>
            </a:pPr>
            <a:endParaRPr lang="en-US" sz="5400" b="1" dirty="0">
              <a:solidFill>
                <a:schemeClr val="bg2"/>
              </a:solidFill>
            </a:endParaRPr>
          </a:p>
          <a:p>
            <a:pPr>
              <a:buFont typeface="Arial" panose="020B0604020202020204" pitchFamily="34" charset="0"/>
              <a:buChar char="•"/>
            </a:pPr>
            <a:endParaRPr lang="en-US" sz="4800" b="1" dirty="0"/>
          </a:p>
          <a:p>
            <a:endParaRPr lang="en-US" sz="4800" b="1" dirty="0"/>
          </a:p>
          <a:p>
            <a:endParaRPr lang="en-US" sz="4800" b="1" dirty="0"/>
          </a:p>
          <a:p>
            <a:pPr marL="16934" indent="0">
              <a:buNone/>
            </a:pPr>
            <a:endParaRPr lang="en-US" sz="4800" b="1" dirty="0"/>
          </a:p>
          <a:p>
            <a:endParaRPr lang="en-US" sz="4800" b="1" dirty="0"/>
          </a:p>
        </p:txBody>
      </p:sp>
      <p:pic>
        <p:nvPicPr>
          <p:cNvPr id="5" name="Picture 4" descr="C:\Users\Pat\AppData\Local\Microsoft\Windows Live Mail\WLMDSS.tmp\WLMFE5C.tmp\logo-clean-energ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220789302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2" y="810732"/>
            <a:ext cx="15056000" cy="989039"/>
          </a:xfrm>
        </p:spPr>
        <p:txBody>
          <a:bodyPr>
            <a:normAutofit fontScale="90000"/>
          </a:bodyPr>
          <a:lstStyle/>
          <a:p>
            <a:r>
              <a:rPr lang="en-US" dirty="0"/>
              <a:t>                  </a:t>
            </a:r>
            <a:r>
              <a:rPr lang="en-US" sz="7200" dirty="0"/>
              <a:t>Visioning Categories</a:t>
            </a:r>
          </a:p>
        </p:txBody>
      </p:sp>
      <p:sp>
        <p:nvSpPr>
          <p:cNvPr id="3" name="Text Placeholder 2"/>
          <p:cNvSpPr>
            <a:spLocks noGrp="1"/>
          </p:cNvSpPr>
          <p:nvPr>
            <p:ph type="body" idx="1"/>
          </p:nvPr>
        </p:nvSpPr>
        <p:spPr>
          <a:xfrm>
            <a:off x="842356" y="2327563"/>
            <a:ext cx="14736310" cy="6014846"/>
          </a:xfrm>
        </p:spPr>
        <p:txBody>
          <a:bodyPr>
            <a:noAutofit/>
          </a:bodyPr>
          <a:lstStyle/>
          <a:p>
            <a:pPr marL="482624" lvl="1" indent="0">
              <a:buNone/>
            </a:pPr>
            <a:endParaRPr lang="en-US" sz="800" b="1" dirty="0"/>
          </a:p>
          <a:p>
            <a:r>
              <a:rPr lang="en-US" sz="4800" b="1" dirty="0"/>
              <a:t>Transportation</a:t>
            </a:r>
          </a:p>
          <a:p>
            <a:r>
              <a:rPr lang="en-US" sz="4800" b="1" dirty="0"/>
              <a:t>Renewable &amp; Distributed Energy</a:t>
            </a:r>
          </a:p>
          <a:p>
            <a:r>
              <a:rPr lang="en-US" sz="4800" b="1" dirty="0"/>
              <a:t>Efficiency &amp; Conservation</a:t>
            </a:r>
          </a:p>
          <a:p>
            <a:r>
              <a:rPr lang="en-US" sz="4800" b="1" dirty="0"/>
              <a:t>Buildings</a:t>
            </a:r>
          </a:p>
          <a:p>
            <a:r>
              <a:rPr lang="en-US" sz="4800" b="1" dirty="0"/>
              <a:t>Environmental Justice Communities</a:t>
            </a:r>
          </a:p>
          <a:p>
            <a:r>
              <a:rPr lang="en-US" sz="4800" b="1" dirty="0"/>
              <a:t>Other</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18324406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NJ EMP Strategies for Towns</a:t>
            </a:r>
            <a:br>
              <a:rPr lang="en-US" dirty="0"/>
            </a:br>
            <a:r>
              <a:rPr lang="en-US" dirty="0"/>
              <a:t>                  More Detail</a:t>
            </a:r>
          </a:p>
        </p:txBody>
      </p:sp>
      <p:sp>
        <p:nvSpPr>
          <p:cNvPr id="3" name="Text Placeholder 2"/>
          <p:cNvSpPr>
            <a:spLocks noGrp="1"/>
          </p:cNvSpPr>
          <p:nvPr>
            <p:ph type="body" idx="1"/>
          </p:nvPr>
        </p:nvSpPr>
        <p:spPr>
          <a:xfrm>
            <a:off x="842355" y="2327563"/>
            <a:ext cx="14890977" cy="6014846"/>
          </a:xfrm>
        </p:spPr>
        <p:txBody>
          <a:bodyPr>
            <a:noAutofit/>
          </a:bodyPr>
          <a:lstStyle/>
          <a:p>
            <a:pPr marL="482624" lvl="1" indent="0">
              <a:buNone/>
            </a:pPr>
            <a:endParaRPr lang="en-US" sz="800" b="1" dirty="0"/>
          </a:p>
          <a:p>
            <a:pPr>
              <a:spcBef>
                <a:spcPts val="600"/>
              </a:spcBef>
            </a:pPr>
            <a:r>
              <a:rPr lang="en-US" sz="4800" b="1" dirty="0"/>
              <a:t>Transportation: </a:t>
            </a:r>
          </a:p>
          <a:p>
            <a:pPr lvl="1">
              <a:spcBef>
                <a:spcPts val="600"/>
              </a:spcBef>
            </a:pPr>
            <a:r>
              <a:rPr lang="en-US" sz="4466" b="1" dirty="0"/>
              <a:t>Conservation (public transp., ride sharing)</a:t>
            </a:r>
          </a:p>
          <a:p>
            <a:pPr lvl="1">
              <a:spcBef>
                <a:spcPts val="600"/>
              </a:spcBef>
            </a:pPr>
            <a:r>
              <a:rPr lang="en-US" sz="4466" b="1" dirty="0"/>
              <a:t>Transition municipal fleet to EV</a:t>
            </a:r>
          </a:p>
          <a:p>
            <a:pPr lvl="1">
              <a:spcBef>
                <a:spcPts val="600"/>
              </a:spcBef>
            </a:pPr>
            <a:r>
              <a:rPr lang="en-US" sz="4466" b="1" dirty="0"/>
              <a:t>Charging stations in business &amp; multi-fam housing</a:t>
            </a:r>
          </a:p>
          <a:p>
            <a:r>
              <a:rPr lang="en-US" sz="4800" b="1" dirty="0"/>
              <a:t>Renewable &amp; Distributed Energy:</a:t>
            </a:r>
          </a:p>
          <a:p>
            <a:pPr lvl="1">
              <a:spcBef>
                <a:spcPts val="600"/>
              </a:spcBef>
            </a:pPr>
            <a:r>
              <a:rPr lang="en-US" sz="4466" b="1" dirty="0"/>
              <a:t>Rooftop &amp; community solar</a:t>
            </a:r>
          </a:p>
          <a:p>
            <a:pPr lvl="1">
              <a:spcBef>
                <a:spcPts val="600"/>
              </a:spcBef>
            </a:pPr>
            <a:r>
              <a:rPr lang="en-US" sz="4466" b="1" dirty="0"/>
              <a:t>Onshore wind where possible</a:t>
            </a:r>
          </a:p>
          <a:p>
            <a:pPr lvl="1"/>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376972034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NJ EMP Strategies for Towns</a:t>
            </a:r>
            <a:br>
              <a:rPr lang="en-US" dirty="0"/>
            </a:br>
            <a:r>
              <a:rPr lang="en-US" dirty="0"/>
              <a:t>                  More Detail, Cont.</a:t>
            </a:r>
          </a:p>
        </p:txBody>
      </p:sp>
      <p:sp>
        <p:nvSpPr>
          <p:cNvPr id="3" name="Text Placeholder 2"/>
          <p:cNvSpPr>
            <a:spLocks noGrp="1"/>
          </p:cNvSpPr>
          <p:nvPr>
            <p:ph type="body" idx="1"/>
          </p:nvPr>
        </p:nvSpPr>
        <p:spPr>
          <a:xfrm>
            <a:off x="842356" y="2327563"/>
            <a:ext cx="14736310" cy="6014846"/>
          </a:xfrm>
        </p:spPr>
        <p:txBody>
          <a:bodyPr>
            <a:noAutofit/>
          </a:bodyPr>
          <a:lstStyle/>
          <a:p>
            <a:pPr marL="482624" lvl="1" indent="0">
              <a:buNone/>
            </a:pPr>
            <a:endParaRPr lang="en-US" sz="800" b="1" dirty="0"/>
          </a:p>
          <a:p>
            <a:pPr>
              <a:spcBef>
                <a:spcPts val="600"/>
              </a:spcBef>
            </a:pPr>
            <a:endParaRPr lang="en-US" sz="4800" b="1" dirty="0"/>
          </a:p>
          <a:p>
            <a:pPr>
              <a:spcBef>
                <a:spcPts val="600"/>
              </a:spcBef>
            </a:pPr>
            <a:r>
              <a:rPr lang="en-US" sz="4800" b="1" dirty="0"/>
              <a:t>Efficiency &amp; Conservation:</a:t>
            </a:r>
          </a:p>
          <a:p>
            <a:pPr lvl="1">
              <a:spcBef>
                <a:spcPts val="600"/>
              </a:spcBef>
            </a:pPr>
            <a:r>
              <a:rPr lang="en-US" sz="4466" b="1" dirty="0"/>
              <a:t>Make existing buildings efficient: insulation, seal air leaks, upgrade appliances</a:t>
            </a:r>
          </a:p>
          <a:p>
            <a:pPr lvl="1">
              <a:spcBef>
                <a:spcPts val="600"/>
              </a:spcBef>
            </a:pPr>
            <a:r>
              <a:rPr lang="en-US" sz="4466" b="1" dirty="0"/>
              <a:t>Landscaping: tree ordinance, landscaping to reduce heat, conserve water, or provide food</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242562743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NJ EMP Strategies for Towns</a:t>
            </a:r>
            <a:br>
              <a:rPr lang="en-US" dirty="0"/>
            </a:br>
            <a:r>
              <a:rPr lang="en-US" dirty="0"/>
              <a:t>                  More Detail, Cont.</a:t>
            </a:r>
          </a:p>
        </p:txBody>
      </p:sp>
      <p:sp>
        <p:nvSpPr>
          <p:cNvPr id="3" name="Text Placeholder 2"/>
          <p:cNvSpPr>
            <a:spLocks noGrp="1"/>
          </p:cNvSpPr>
          <p:nvPr>
            <p:ph type="body" idx="1"/>
          </p:nvPr>
        </p:nvSpPr>
        <p:spPr>
          <a:xfrm>
            <a:off x="471679" y="2074143"/>
            <a:ext cx="15467308" cy="6563110"/>
          </a:xfrm>
        </p:spPr>
        <p:txBody>
          <a:bodyPr>
            <a:noAutofit/>
          </a:bodyPr>
          <a:lstStyle/>
          <a:p>
            <a:pPr marL="482624" lvl="1" indent="0">
              <a:buNone/>
            </a:pPr>
            <a:endParaRPr lang="en-US" sz="800" b="1" dirty="0"/>
          </a:p>
          <a:p>
            <a:pPr>
              <a:spcBef>
                <a:spcPts val="600"/>
              </a:spcBef>
            </a:pPr>
            <a:r>
              <a:rPr lang="en-US" sz="4800" b="1" dirty="0"/>
              <a:t>Buildings (new and renovated):</a:t>
            </a:r>
          </a:p>
          <a:p>
            <a:pPr lvl="1">
              <a:spcBef>
                <a:spcPts val="600"/>
              </a:spcBef>
            </a:pPr>
            <a:r>
              <a:rPr lang="en-US" sz="4000" b="1" dirty="0"/>
              <a:t>Net-zero carbon buildings – rooftop solar, siting for solar, all-electric (not fossil fuel) heat &amp; appliances</a:t>
            </a:r>
          </a:p>
          <a:p>
            <a:pPr lvl="1">
              <a:spcBef>
                <a:spcPts val="600"/>
              </a:spcBef>
            </a:pPr>
            <a:r>
              <a:rPr lang="en-US" sz="4000" b="1" dirty="0"/>
              <a:t>EV-ready</a:t>
            </a:r>
          </a:p>
          <a:p>
            <a:pPr>
              <a:spcBef>
                <a:spcPts val="600"/>
              </a:spcBef>
            </a:pPr>
            <a:r>
              <a:rPr lang="en-US" sz="4800" b="1" dirty="0"/>
              <a:t>Environmental Justice Communities: </a:t>
            </a:r>
            <a:r>
              <a:rPr lang="en-US" sz="4000" b="1" dirty="0"/>
              <a:t>seek local benefit of clean energy transition</a:t>
            </a:r>
          </a:p>
          <a:p>
            <a:pPr lvl="1">
              <a:spcBef>
                <a:spcPts val="600"/>
              </a:spcBef>
            </a:pPr>
            <a:r>
              <a:rPr lang="en-US" sz="4000" b="1" dirty="0"/>
              <a:t>Local clean power generation</a:t>
            </a:r>
          </a:p>
          <a:p>
            <a:pPr lvl="1">
              <a:spcBef>
                <a:spcPts val="600"/>
              </a:spcBef>
            </a:pPr>
            <a:r>
              <a:rPr lang="en-US" sz="4000" b="1" dirty="0"/>
              <a:t>Local workforce jobs and training</a:t>
            </a:r>
          </a:p>
          <a:p>
            <a:pPr lvl="1">
              <a:spcBef>
                <a:spcPts val="600"/>
              </a:spcBef>
            </a:pPr>
            <a:r>
              <a:rPr lang="en-US" sz="4000" b="1" dirty="0"/>
              <a:t>Local EV public transport &amp; EV charging</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25565461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04" y="825247"/>
            <a:ext cx="15056000" cy="872925"/>
          </a:xfrm>
        </p:spPr>
        <p:txBody>
          <a:bodyPr>
            <a:normAutofit/>
          </a:bodyPr>
          <a:lstStyle/>
          <a:p>
            <a:r>
              <a:rPr lang="en-US" dirty="0"/>
              <a:t>                    2 More NJ EMP Strategies</a:t>
            </a:r>
          </a:p>
        </p:txBody>
      </p:sp>
      <p:sp>
        <p:nvSpPr>
          <p:cNvPr id="3" name="Text Placeholder 2"/>
          <p:cNvSpPr>
            <a:spLocks noGrp="1"/>
          </p:cNvSpPr>
          <p:nvPr>
            <p:ph type="body" idx="1"/>
          </p:nvPr>
        </p:nvSpPr>
        <p:spPr>
          <a:xfrm>
            <a:off x="842355" y="2327563"/>
            <a:ext cx="15074403" cy="6014846"/>
          </a:xfrm>
        </p:spPr>
        <p:txBody>
          <a:bodyPr>
            <a:noAutofit/>
          </a:bodyPr>
          <a:lstStyle/>
          <a:p>
            <a:pPr marL="482624" lvl="1" indent="0">
              <a:buNone/>
            </a:pPr>
            <a:endParaRPr lang="en-US" sz="800" b="1" dirty="0"/>
          </a:p>
          <a:p>
            <a:r>
              <a:rPr lang="en-US" sz="4800" b="1" dirty="0"/>
              <a:t>Modernize the Grid &amp; Utility Infrastructure:</a:t>
            </a:r>
            <a:r>
              <a:rPr lang="en-US" sz="4000" b="1" dirty="0"/>
              <a:t> smart metering, batteries, bi-directional grid flow</a:t>
            </a:r>
            <a:endParaRPr lang="en-US" sz="4800" b="1" dirty="0"/>
          </a:p>
          <a:p>
            <a:r>
              <a:rPr lang="en-US" sz="4800" b="1" dirty="0"/>
              <a:t>Clean Energy Innovation Economy:</a:t>
            </a:r>
            <a:r>
              <a:rPr lang="en-US" sz="4000" b="1" dirty="0"/>
              <a:t> grow world-class research, create jobs, workforce training</a:t>
            </a:r>
            <a:endParaRPr lang="en-US" sz="4800" b="1" dirty="0"/>
          </a:p>
          <a:p>
            <a:r>
              <a:rPr lang="en-US" sz="4800" b="1" dirty="0"/>
              <a:t>These 2 strategies are part of the state plan but may not directly apply to towns.</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23685160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90AB72-D61E-4111-BB71-21EA48858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22" y="0"/>
            <a:ext cx="13855755" cy="9144000"/>
          </a:xfrm>
          <a:prstGeom prst="rect">
            <a:avLst/>
          </a:prstGeom>
        </p:spPr>
      </p:pic>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sp>
        <p:nvSpPr>
          <p:cNvPr id="2" name="Title 1"/>
          <p:cNvSpPr>
            <a:spLocks noGrp="1"/>
          </p:cNvSpPr>
          <p:nvPr>
            <p:ph type="title"/>
          </p:nvPr>
        </p:nvSpPr>
        <p:spPr>
          <a:xfrm>
            <a:off x="677334" y="182904"/>
            <a:ext cx="15056000" cy="924000"/>
          </a:xfrm>
        </p:spPr>
        <p:txBody>
          <a:bodyPr>
            <a:normAutofit/>
          </a:bodyPr>
          <a:lstStyle/>
          <a:p>
            <a:pPr algn="ctr"/>
            <a:r>
              <a:rPr lang="en-US" dirty="0"/>
              <a:t>PROJECTED SEA LEVEL RISE-2100</a:t>
            </a:r>
          </a:p>
        </p:txBody>
      </p:sp>
    </p:spTree>
    <p:extLst>
      <p:ext uri="{BB962C8B-B14F-4D97-AF65-F5344CB8AC3E}">
        <p14:creationId xmlns:p14="http://schemas.microsoft.com/office/powerpoint/2010/main" val="2678742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3953691"/>
            <a:ext cx="14901333" cy="4145280"/>
          </a:xfrm>
        </p:spPr>
        <p:txBody>
          <a:bodyPr>
            <a:normAutofit fontScale="92500" lnSpcReduction="10000"/>
          </a:bodyPr>
          <a:lstStyle/>
          <a:p>
            <a:pPr marL="16934" algn="ctr"/>
            <a:r>
              <a:rPr lang="en-US" sz="8000" dirty="0">
                <a:solidFill>
                  <a:schemeClr val="tx1"/>
                </a:solidFill>
              </a:rPr>
              <a:t>Because We Must!</a:t>
            </a:r>
          </a:p>
          <a:p>
            <a:pPr marL="16934" algn="ctr"/>
            <a:r>
              <a:rPr lang="en-US" sz="5867" dirty="0">
                <a:solidFill>
                  <a:schemeClr val="tx1"/>
                </a:solidFill>
              </a:rPr>
              <a:t>We must save the world for our children and grandchildren. Starting Now!</a:t>
            </a:r>
          </a:p>
          <a:p>
            <a:pPr marL="16934" algn="ctr">
              <a:spcBef>
                <a:spcPts val="2400"/>
              </a:spcBef>
            </a:pPr>
            <a:r>
              <a:rPr lang="en-US" sz="8000" dirty="0">
                <a:solidFill>
                  <a:schemeClr val="tx1"/>
                </a:solidFill>
              </a:rPr>
              <a:t>And We Will.</a:t>
            </a:r>
          </a:p>
        </p:txBody>
      </p:sp>
    </p:spTree>
    <p:extLst>
      <p:ext uri="{BB962C8B-B14F-4D97-AF65-F5344CB8AC3E}">
        <p14:creationId xmlns:p14="http://schemas.microsoft.com/office/powerpoint/2010/main" val="1794863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CRISIS?</a:t>
            </a:r>
          </a:p>
        </p:txBody>
      </p:sp>
      <p:sp>
        <p:nvSpPr>
          <p:cNvPr id="3" name="Text Placeholder 2"/>
          <p:cNvSpPr>
            <a:spLocks noGrp="1"/>
          </p:cNvSpPr>
          <p:nvPr>
            <p:ph type="body" idx="1"/>
          </p:nvPr>
        </p:nvSpPr>
        <p:spPr>
          <a:xfrm>
            <a:off x="677333" y="1856639"/>
            <a:ext cx="14901333" cy="6372961"/>
          </a:xfrm>
        </p:spPr>
        <p:txBody>
          <a:bodyPr>
            <a:normAutofit fontScale="92500" lnSpcReduction="10000"/>
          </a:bodyPr>
          <a:lstStyle/>
          <a:p>
            <a:r>
              <a:rPr lang="en-US" sz="4800" b="1" dirty="0">
                <a:solidFill>
                  <a:schemeClr val="tx2">
                    <a:lumMod val="10000"/>
                  </a:schemeClr>
                </a:solidFill>
              </a:rPr>
              <a:t>1. UN IPCC: “The Impacts of Global Warming of 1.5°C”, Oct 2018</a:t>
            </a:r>
          </a:p>
          <a:p>
            <a:r>
              <a:rPr lang="en-US" sz="4800" b="1" dirty="0">
                <a:solidFill>
                  <a:schemeClr val="tx2">
                    <a:lumMod val="10000"/>
                  </a:schemeClr>
                </a:solidFill>
              </a:rPr>
              <a:t>2. National Climate Assessment, Nov 2018</a:t>
            </a:r>
          </a:p>
          <a:p>
            <a:r>
              <a:rPr lang="en-US" sz="4800" b="1" dirty="0">
                <a:solidFill>
                  <a:schemeClr val="tx2">
                    <a:lumMod val="10000"/>
                  </a:schemeClr>
                </a:solidFill>
              </a:rPr>
              <a:t>3. 2018 Arctic Report Card, NOAA, Dec 2018</a:t>
            </a:r>
          </a:p>
          <a:p>
            <a:r>
              <a:rPr lang="en-US" sz="4800" b="1" dirty="0">
                <a:solidFill>
                  <a:schemeClr val="tx2">
                    <a:lumMod val="10000"/>
                  </a:schemeClr>
                </a:solidFill>
              </a:rPr>
              <a:t>4. Global Assessment Report on Biodiversity and Ecosystem Services, May 2019</a:t>
            </a:r>
          </a:p>
          <a:p>
            <a:r>
              <a:rPr lang="en-US" sz="4800" b="1" dirty="0">
                <a:solidFill>
                  <a:schemeClr val="tx2">
                    <a:lumMod val="10000"/>
                  </a:schemeClr>
                </a:solidFill>
              </a:rPr>
              <a:t>5. IPCC (UN): “Ocean and Cryosphere in a Changing Climate”, Sept 25, 2019</a:t>
            </a:r>
          </a:p>
        </p:txBody>
      </p:sp>
    </p:spTree>
    <p:extLst>
      <p:ext uri="{BB962C8B-B14F-4D97-AF65-F5344CB8AC3E}">
        <p14:creationId xmlns:p14="http://schemas.microsoft.com/office/powerpoint/2010/main" val="23838222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3953691"/>
            <a:ext cx="14901333" cy="4145280"/>
          </a:xfrm>
        </p:spPr>
        <p:txBody>
          <a:bodyPr>
            <a:normAutofit/>
          </a:bodyPr>
          <a:lstStyle/>
          <a:p>
            <a:pPr marL="16934" indent="0" algn="ctr">
              <a:buNone/>
            </a:pPr>
            <a:r>
              <a:rPr lang="en-US" sz="8800" b="1" dirty="0">
                <a:solidFill>
                  <a:schemeClr val="tx1"/>
                </a:solidFill>
              </a:rPr>
              <a:t>Because the people demand it.</a:t>
            </a:r>
          </a:p>
        </p:txBody>
      </p:sp>
    </p:spTree>
    <p:extLst>
      <p:ext uri="{BB962C8B-B14F-4D97-AF65-F5344CB8AC3E}">
        <p14:creationId xmlns:p14="http://schemas.microsoft.com/office/powerpoint/2010/main" val="42623977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760-PCMShort">
            <a:hlinkClick r:id="" action="ppaction://media"/>
            <a:extLst>
              <a:ext uri="{FF2B5EF4-FFF2-40B4-BE49-F238E27FC236}">
                <a16:creationId xmlns:a16="http://schemas.microsoft.com/office/drawing/2014/main" id="{DE7BA982-A340-4138-BC35-95128937F3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6256000" cy="9144002"/>
          </a:xfrm>
          <a:prstGeom prst="rect">
            <a:avLst/>
          </a:prstGeom>
        </p:spPr>
      </p:pic>
      <p:sp>
        <p:nvSpPr>
          <p:cNvPr id="9252" name="© 2014 People’s Climate March"/>
          <p:cNvSpPr/>
          <p:nvPr/>
        </p:nvSpPr>
        <p:spPr>
          <a:xfrm>
            <a:off x="914400" y="8686800"/>
            <a:ext cx="3106546" cy="223615"/>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t>© 2014 People’s Climate March</a:t>
            </a:r>
          </a:p>
        </p:txBody>
      </p:sp>
    </p:spTree>
    <p:extLst>
      <p:ext uri="{BB962C8B-B14F-4D97-AF65-F5344CB8AC3E}">
        <p14:creationId xmlns:p14="http://schemas.microsoft.com/office/powerpoint/2010/main" val="4268058326"/>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5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8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9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3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32540</TotalTime>
  <Words>4160</Words>
  <Application>Microsoft Office PowerPoint</Application>
  <PresentationFormat>Custom</PresentationFormat>
  <Paragraphs>414</Paragraphs>
  <Slides>46</Slides>
  <Notes>46</Notes>
  <HiddenSlides>0</HiddenSlides>
  <MMClips>3</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46</vt:i4>
      </vt:variant>
    </vt:vector>
  </HeadingPairs>
  <TitlesOfParts>
    <vt:vector size="65" baseType="lpstr">
      <vt:lpstr>Aharoni</vt:lpstr>
      <vt:lpstr>Arial</vt:lpstr>
      <vt:lpstr>Calibri</vt:lpstr>
      <vt:lpstr>Courier New</vt:lpstr>
      <vt:lpstr>Gill Sans</vt:lpstr>
      <vt:lpstr>Helvetica</vt:lpstr>
      <vt:lpstr>Helvetica Light</vt:lpstr>
      <vt:lpstr>Symbol</vt:lpstr>
      <vt:lpstr>Times New Roman</vt:lpstr>
      <vt:lpstr>White</vt:lpstr>
      <vt:lpstr>4_White</vt:lpstr>
      <vt:lpstr>3_White</vt:lpstr>
      <vt:lpstr>5_White</vt:lpstr>
      <vt:lpstr>8_White</vt:lpstr>
      <vt:lpstr>9_White</vt:lpstr>
      <vt:lpstr>11_White</vt:lpstr>
      <vt:lpstr>12_White</vt:lpstr>
      <vt:lpstr>13_White</vt:lpstr>
      <vt:lpstr>14_White</vt:lpstr>
      <vt:lpstr>What Will A Clean Energy Future Look Like in 2050? And How Do We Get There?  Pat and Steve Miller patmiller@comcast.net    stevemiller@comcast.net  http://climate.smiller.org  http://electric.smiller.org </vt:lpstr>
      <vt:lpstr> </vt:lpstr>
      <vt:lpstr>PowerPoint Presentation</vt:lpstr>
      <vt:lpstr>PROJECTED SEA LEVEL RISE-2050</vt:lpstr>
      <vt:lpstr>PROJECTED SEA LEVEL RISE-2100</vt:lpstr>
      <vt:lpstr>HOW DO I KNOW WE WILL HAVE A CLEAN ENERGY FUTURE BY 2050?</vt:lpstr>
      <vt:lpstr>WHAT CRISIS?</vt:lpstr>
      <vt:lpstr>HOW DO I KNOW WE WILL HAVE A CLEAN ENERGY FUTURE BY 2050?</vt:lpstr>
      <vt:lpstr>PowerPoint Presentation</vt:lpstr>
      <vt:lpstr>PowerPoint Presentation</vt:lpstr>
      <vt:lpstr>HOW DO I KNOW WE WILL HAVE A CLEAN ENERGY FUTURE BY 2050?</vt:lpstr>
      <vt:lpstr>Solar at Six Flags Great Adventure</vt:lpstr>
      <vt:lpstr>Six Flags Solar Canopy over Parking</vt:lpstr>
      <vt:lpstr>ELECTRIC BUS</vt:lpstr>
      <vt:lpstr>ELECTRIC TRUCKS</vt:lpstr>
      <vt:lpstr>AND ELECTRIC AIRPLANES</vt:lpstr>
      <vt:lpstr>TALL BUILDINGS FROM WOOD</vt:lpstr>
      <vt:lpstr>TALL BUILDINGS FROM WOOD</vt:lpstr>
      <vt:lpstr>TALL BUILDINGS FROM WOOD</vt:lpstr>
      <vt:lpstr>OTHER CHANGES WE WILL SEE IN 2050</vt:lpstr>
      <vt:lpstr>New Jersey’s Clean Energy Initiatives</vt:lpstr>
      <vt:lpstr>NJ to Join RGGI 1/1/2020  RGGI Results To Date: -Carbon Emissions down 46% -Electricity prices down 5.7%  (US rates up 7.6%) -State economies grew faster than all other US states -$3.2B revenue from carbon permit auction system   </vt:lpstr>
      <vt:lpstr>What Am I To Do?</vt:lpstr>
      <vt:lpstr>Influence Your Town To Adopt Clean Energy</vt:lpstr>
      <vt:lpstr>Influence Brookdale to Install Solar Panels</vt:lpstr>
      <vt:lpstr>PowerPoint Presentation</vt:lpstr>
      <vt:lpstr>More Personal Steps to Cleaner Energy</vt:lpstr>
      <vt:lpstr> </vt:lpstr>
      <vt:lpstr>                 Middletown for Clean Energy                  Goals</vt:lpstr>
      <vt:lpstr>                   Middletown for Clean Energy                    Energy Plan</vt:lpstr>
      <vt:lpstr>Your (Typical NJ) GHG Emissions EEEmissions</vt:lpstr>
      <vt:lpstr>                  NJ Energy Master Plan (EMP) Strategies</vt:lpstr>
      <vt:lpstr>                  NJ EMP Strategies for Towns                   More Detail</vt:lpstr>
      <vt:lpstr>                  NJ EMP Strategies for Towns                   More Detail, Cont.</vt:lpstr>
      <vt:lpstr>                  NJ EMP Strategies for Towns                   More Detail, Cont.</vt:lpstr>
      <vt:lpstr>                    2 More NJ EMP Strategies</vt:lpstr>
      <vt:lpstr>What Will A Clean Energy Future Look Like in 2050? And How Do We Get There?   QUESTIONS?     Pat and Steve Miller patmiller@comcast.net    stevemiller@comcast.net  http://climate.smiller.org      http://electric.smiller.org </vt:lpstr>
      <vt:lpstr>                  Visioning for 2050</vt:lpstr>
      <vt:lpstr>                  Visioning for 2050</vt:lpstr>
      <vt:lpstr>                  Visioning for 2050 EACH PERSON takes 6 post-its (corresponding to 6 categories)  </vt:lpstr>
      <vt:lpstr>                  Visioning for 2050</vt:lpstr>
      <vt:lpstr>                  Visioning Categories</vt:lpstr>
      <vt:lpstr>                  NJ EMP Strategies for Towns                   More Detail</vt:lpstr>
      <vt:lpstr>                  NJ EMP Strategies for Towns                   More Detail, Cont.</vt:lpstr>
      <vt:lpstr>                  NJ EMP Strategies for Towns                   More Detail, Cont.</vt:lpstr>
      <vt:lpstr>                    2 More NJ EMP Strategies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 miller</dc:creator>
  <cp:lastModifiedBy>Steve Miller</cp:lastModifiedBy>
  <cp:revision>684</cp:revision>
  <cp:lastPrinted>2019-10-10T15:47:36Z</cp:lastPrinted>
  <dcterms:modified xsi:type="dcterms:W3CDTF">2019-10-10T20:14:48Z</dcterms:modified>
</cp:coreProperties>
</file>